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A23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51215" y="-2011680"/>
            <a:ext cx="6035040" cy="6035040"/>
          </a:xfrm>
          <a:prstGeom prst="ellipse">
            <a:avLst/>
          </a:prstGeom>
          <a:solidFill>
            <a:srgbClr val="1E1830"/>
          </a:solidFill>
          <a:ln/>
        </p:spPr>
      </p:sp>
      <p:sp>
        <p:nvSpPr>
          <p:cNvPr id="3" name="Shape 1"/>
          <p:cNvSpPr/>
          <p:nvPr/>
        </p:nvSpPr>
        <p:spPr>
          <a:xfrm>
            <a:off x="9997135" y="3383280"/>
            <a:ext cx="4023360" cy="4023360"/>
          </a:xfrm>
          <a:prstGeom prst="ellipse">
            <a:avLst/>
          </a:prstGeom>
          <a:solidFill>
            <a:srgbClr val="6C5B9E">
              <a:alpha val="2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188720" y="4754880"/>
            <a:ext cx="3291840" cy="3291840"/>
          </a:xfrm>
          <a:prstGeom prst="ellipse">
            <a:avLst/>
          </a:prstGeom>
          <a:solidFill>
            <a:srgbClr val="E8924A">
              <a:alpha val="14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914400"/>
            <a:ext cx="914400" cy="914400"/>
          </a:xfrm>
          <a:prstGeom prst="ellipse">
            <a:avLst/>
          </a:prstGeom>
          <a:solidFill>
            <a:srgbClr val="E8924A"/>
          </a:solidFill>
          <a:ln/>
          <a:effectLst>
            <a:outerShdw sx="100000" sy="100000" kx="0" ky="0" algn="bl" rotWithShape="0" blurRad="88900" dist="25400" dir="2700000">
              <a:srgbClr val="000000">
                <a:alpha val="14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118872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21488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250" kern="0" dirty="0">
                <a:solidFill>
                  <a:srgbClr val="E89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KURSVORSCHAU  ·  AI LITERACY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40080" y="2514600"/>
            <a:ext cx="96012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5800"/>
              </a:lnSpc>
              <a:buNone/>
            </a:pPr>
            <a:r>
              <a:rPr lang="en-US" sz="5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KI-gestützte</a:t>
            </a:r>
            <a:endParaRPr lang="en-US" sz="5800" dirty="0"/>
          </a:p>
          <a:p>
            <a:pPr algn="l" indent="0" marL="0">
              <a:lnSpc>
                <a:spcPts val="5800"/>
              </a:lnSpc>
              <a:buNone/>
            </a:pPr>
            <a:r>
              <a:rPr lang="en-US" sz="5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Newsletter</a:t>
            </a:r>
            <a:endParaRPr lang="en-US" sz="5800" dirty="0"/>
          </a:p>
        </p:txBody>
      </p:sp>
      <p:sp>
        <p:nvSpPr>
          <p:cNvPr id="9" name="Text 6"/>
          <p:cNvSpPr/>
          <p:nvPr/>
        </p:nvSpPr>
        <p:spPr>
          <a:xfrm>
            <a:off x="640080" y="489204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Verständlich erklärt: Herleitung · Methode &amp; Tools · Praxisbeispiel.</a:t>
            </a:r>
            <a:endParaRPr lang="en-US" sz="1550" dirty="0"/>
          </a:p>
          <a:p>
            <a:pPr algn="l"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Eine Einführung für Fachleute aus Marketing, Kommunikation und Journalismus.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40080" y="62910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MWP Treuhand AG   ·   Stand: Juni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A23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-1463040"/>
            <a:ext cx="4206240" cy="4206240"/>
          </a:xfrm>
          <a:prstGeom prst="ellipse">
            <a:avLst/>
          </a:prstGeom>
          <a:solidFill>
            <a:srgbClr val="1E1830"/>
          </a:solidFill>
          <a:ln/>
        </p:spPr>
      </p:sp>
      <p:sp>
        <p:nvSpPr>
          <p:cNvPr id="3" name="Shape 1"/>
          <p:cNvSpPr/>
          <p:nvPr/>
        </p:nvSpPr>
        <p:spPr>
          <a:xfrm>
            <a:off x="10820095" y="4846320"/>
            <a:ext cx="3108960" cy="3108960"/>
          </a:xfrm>
          <a:prstGeom prst="ellipse">
            <a:avLst/>
          </a:prstGeom>
          <a:solidFill>
            <a:srgbClr val="6C5B9E">
              <a:alpha val="2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2240280"/>
            <a:ext cx="2304288" cy="310896"/>
          </a:xfrm>
          <a:prstGeom prst="roundRect">
            <a:avLst>
              <a:gd name="adj" fmla="val 50000"/>
            </a:avLst>
          </a:prstGeom>
          <a:solidFill>
            <a:srgbClr val="6C5B9E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2240280"/>
            <a:ext cx="23042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EFE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2 · METHODE &amp; TOOLS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40080" y="2697480"/>
            <a:ext cx="87782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Was nimmt die KI</a:t>
            </a:r>
            <a:endParaRPr lang="en-US" sz="4400" dirty="0"/>
          </a:p>
          <a:p>
            <a:pPr algn="l" indent="0" marL="0">
              <a:lnSpc>
                <a:spcPts val="46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Ihnen konkret ab?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640080" y="443484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55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Wir messen jede Methode an einer einfachen Frage: Welche Aufgabe erledigt sie für Sie? Sortiert nach Nutzen – nicht nach Technik.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20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9448495" y="914400"/>
            <a:ext cx="1143000" cy="1143000"/>
          </a:xfrm>
          <a:prstGeom prst="ellipse">
            <a:avLst/>
          </a:prstGeom>
          <a:solidFill>
            <a:srgbClr val="E8924A"/>
          </a:solidFill>
          <a:ln/>
          <a:effectLst>
            <a:outerShdw sx="100000" sy="100000" kx="0" ky="0" algn="bl" rotWithShape="0" blurRad="88900" dist="25400" dir="2700000">
              <a:srgbClr val="000000">
                <a:alpha val="14000"/>
              </a:srgbClr>
            </a:outerShdw>
          </a:effectLst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91395" y="1257300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1547165" cy="310896"/>
          </a:xfrm>
          <a:prstGeom prst="roundRect">
            <a:avLst>
              <a:gd name="adj" fmla="val 50000"/>
            </a:avLst>
          </a:prstGeom>
          <a:solidFill>
            <a:srgbClr val="F8E2C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54716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2 · TEIL 1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841248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30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Sechs Aufgaben, die die KI übernimmt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627632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müssen die Werkzeuge nicht alle kennen. Es genügt zu verstehen, wofür sie gut sind.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331720"/>
            <a:ext cx="10911535" cy="1078992"/>
          </a:xfrm>
          <a:prstGeom prst="roundRect">
            <a:avLst>
              <a:gd name="adj" fmla="val 8475"/>
            </a:avLst>
          </a:prstGeom>
          <a:solidFill>
            <a:srgbClr val="F4F1F9"/>
          </a:solidFill>
          <a:ln/>
        </p:spPr>
      </p:sp>
      <p:sp>
        <p:nvSpPr>
          <p:cNvPr id="7" name="Shape 5"/>
          <p:cNvSpPr/>
          <p:nvPr/>
        </p:nvSpPr>
        <p:spPr>
          <a:xfrm>
            <a:off x="914400" y="2514600"/>
            <a:ext cx="713232" cy="713232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8370" y="2728570"/>
            <a:ext cx="285293" cy="285293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28800" y="2468880"/>
            <a:ext cx="33832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Recherchieren &amp; auswählen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257800" y="2423160"/>
            <a:ext cx="36118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Durchsucht Quellen, filtert die relevantesten Themen heraus und fasst sie kurz zusammen.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9098280" y="2423160"/>
            <a:ext cx="245059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i="1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z. B. beehiiv AI, Copy.ai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640080" y="3575304"/>
            <a:ext cx="10911535" cy="1078992"/>
          </a:xfrm>
          <a:prstGeom prst="roundRect">
            <a:avLst>
              <a:gd name="adj" fmla="val 8475"/>
            </a:avLst>
          </a:prstGeom>
          <a:solidFill>
            <a:srgbClr val="F4F1F9"/>
          </a:solidFill>
          <a:ln/>
        </p:spPr>
      </p:sp>
      <p:sp>
        <p:nvSpPr>
          <p:cNvPr id="13" name="Shape 10"/>
          <p:cNvSpPr/>
          <p:nvPr/>
        </p:nvSpPr>
        <p:spPr>
          <a:xfrm>
            <a:off x="914400" y="3758184"/>
            <a:ext cx="713232" cy="713232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370" y="3972154"/>
            <a:ext cx="285293" cy="28529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828800" y="3712464"/>
            <a:ext cx="33832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 eigenen Ton schreiben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5257800" y="3666744"/>
            <a:ext cx="36118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Macht aus Stichworten einen Entwurf – in Ihrer gelernten Markenstimme.</a:t>
            </a:r>
            <a:endParaRPr lang="en-US" sz="1200" dirty="0"/>
          </a:p>
        </p:txBody>
      </p:sp>
      <p:sp>
        <p:nvSpPr>
          <p:cNvPr id="17" name="Text 13"/>
          <p:cNvSpPr/>
          <p:nvPr/>
        </p:nvSpPr>
        <p:spPr>
          <a:xfrm>
            <a:off x="9098280" y="3666744"/>
            <a:ext cx="245059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i="1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z. B. ChatGPT, Claude, Jasper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640080" y="4818888"/>
            <a:ext cx="10911535" cy="1078992"/>
          </a:xfrm>
          <a:prstGeom prst="roundRect">
            <a:avLst>
              <a:gd name="adj" fmla="val 8475"/>
            </a:avLst>
          </a:prstGeom>
          <a:solidFill>
            <a:srgbClr val="F4F1F9"/>
          </a:solidFill>
          <a:ln/>
        </p:spPr>
      </p:sp>
      <p:sp>
        <p:nvSpPr>
          <p:cNvPr id="19" name="Shape 15"/>
          <p:cNvSpPr/>
          <p:nvPr/>
        </p:nvSpPr>
        <p:spPr>
          <a:xfrm>
            <a:off x="914400" y="5001768"/>
            <a:ext cx="713232" cy="713232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370" y="5215738"/>
            <a:ext cx="285293" cy="285293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828800" y="4956048"/>
            <a:ext cx="33832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Persönlich zuschneiden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5257800" y="4910328"/>
            <a:ext cx="36118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Passt Inhalte an einzelne Empfängergruppen an, statt allen dasselbe zu schicken.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9098280" y="4910328"/>
            <a:ext cx="245059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i="1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z. B. Klaviyo, HubSpot</a:t>
            </a:r>
            <a:endParaRPr lang="en-US" sz="1100" dirty="0"/>
          </a:p>
        </p:txBody>
      </p:sp>
      <p:sp>
        <p:nvSpPr>
          <p:cNvPr id="24" name="Text 19"/>
          <p:cNvSpPr/>
          <p:nvPr/>
        </p:nvSpPr>
        <p:spPr>
          <a:xfrm>
            <a:off x="640080" y="594360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Teil 2 folgt: Timing, Betreffzeilen testen und aus Ergebnissen lernen.</a:t>
            </a:r>
            <a:endParaRPr lang="en-US" sz="1200" dirty="0"/>
          </a:p>
        </p:txBody>
      </p:sp>
      <p:sp>
        <p:nvSpPr>
          <p:cNvPr id="25" name="Text 20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26" name="Text 21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20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1547165" cy="310896"/>
          </a:xfrm>
          <a:prstGeom prst="roundRect">
            <a:avLst>
              <a:gd name="adj" fmla="val 50000"/>
            </a:avLst>
          </a:prstGeom>
          <a:solidFill>
            <a:srgbClr val="F8E2C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54716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2 · TEIL 2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841248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30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… und drei weitere Aufgaben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627632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Vom richtigen Versandzeitpunkt bis zum Lernen aus jeder Ausgabe – die KI schliesst den Kreis.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331720"/>
            <a:ext cx="10911535" cy="1078992"/>
          </a:xfrm>
          <a:prstGeom prst="roundRect">
            <a:avLst>
              <a:gd name="adj" fmla="val 8475"/>
            </a:avLst>
          </a:prstGeom>
          <a:solidFill>
            <a:srgbClr val="F4F1F9"/>
          </a:solidFill>
          <a:ln/>
        </p:spPr>
      </p:sp>
      <p:sp>
        <p:nvSpPr>
          <p:cNvPr id="7" name="Shape 5"/>
          <p:cNvSpPr/>
          <p:nvPr/>
        </p:nvSpPr>
        <p:spPr>
          <a:xfrm>
            <a:off x="914400" y="2514600"/>
            <a:ext cx="713232" cy="713232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8370" y="2728570"/>
            <a:ext cx="285293" cy="285293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28800" y="2468880"/>
            <a:ext cx="33832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Richtig timen &amp; versenden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257800" y="2423160"/>
            <a:ext cx="36118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Wählt für jede Person den Zeitpunkt mit der höchsten Öffnungswahrscheinlichkeit.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9098280" y="2423160"/>
            <a:ext cx="245059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i="1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z. B. Mailchimp, Klaviyo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640080" y="3575304"/>
            <a:ext cx="10911535" cy="1078992"/>
          </a:xfrm>
          <a:prstGeom prst="roundRect">
            <a:avLst>
              <a:gd name="adj" fmla="val 8475"/>
            </a:avLst>
          </a:prstGeom>
          <a:solidFill>
            <a:srgbClr val="F4F1F9"/>
          </a:solidFill>
          <a:ln/>
        </p:spPr>
      </p:sp>
      <p:sp>
        <p:nvSpPr>
          <p:cNvPr id="13" name="Shape 10"/>
          <p:cNvSpPr/>
          <p:nvPr/>
        </p:nvSpPr>
        <p:spPr>
          <a:xfrm>
            <a:off x="914400" y="3758184"/>
            <a:ext cx="713232" cy="713232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370" y="3972154"/>
            <a:ext cx="285293" cy="28529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828800" y="3712464"/>
            <a:ext cx="33832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Betreffzeilen testen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5257800" y="3666744"/>
            <a:ext cx="36118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Schlägt mehrere Betreff-Varianten vor und erkennt, welche am besten funktioniert.</a:t>
            </a:r>
            <a:endParaRPr lang="en-US" sz="1200" dirty="0"/>
          </a:p>
        </p:txBody>
      </p:sp>
      <p:sp>
        <p:nvSpPr>
          <p:cNvPr id="17" name="Text 13"/>
          <p:cNvSpPr/>
          <p:nvPr/>
        </p:nvSpPr>
        <p:spPr>
          <a:xfrm>
            <a:off x="9098280" y="3666744"/>
            <a:ext cx="245059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i="1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KI-Module der Versanddienste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640080" y="4818888"/>
            <a:ext cx="10911535" cy="1078992"/>
          </a:xfrm>
          <a:prstGeom prst="roundRect">
            <a:avLst>
              <a:gd name="adj" fmla="val 8475"/>
            </a:avLst>
          </a:prstGeom>
          <a:solidFill>
            <a:srgbClr val="F8E2C8"/>
          </a:solidFill>
          <a:ln/>
        </p:spPr>
      </p:sp>
      <p:sp>
        <p:nvSpPr>
          <p:cNvPr id="19" name="Shape 15"/>
          <p:cNvSpPr/>
          <p:nvPr/>
        </p:nvSpPr>
        <p:spPr>
          <a:xfrm>
            <a:off x="914400" y="5001768"/>
            <a:ext cx="713232" cy="713232"/>
          </a:xfrm>
          <a:prstGeom prst="ellipse">
            <a:avLst/>
          </a:prstGeom>
          <a:solidFill>
            <a:srgbClr val="E8924A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370" y="5215738"/>
            <a:ext cx="285293" cy="285293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828800" y="4956048"/>
            <a:ext cx="33832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Aus Ergebnissen lernen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5257800" y="4910328"/>
            <a:ext cx="36118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Wertet Öffnungs- und Klickraten aus und leitet Verbesserungen für die nächste Ausgabe ab.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9098280" y="4910328"/>
            <a:ext cx="245059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i="1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meisten Plattformen</a:t>
            </a:r>
            <a:endParaRPr lang="en-US" sz="1100" dirty="0"/>
          </a:p>
        </p:txBody>
      </p:sp>
      <p:sp>
        <p:nvSpPr>
          <p:cNvPr id="24" name="Text 19"/>
          <p:cNvSpPr/>
          <p:nvPr/>
        </p:nvSpPr>
        <p:spPr>
          <a:xfrm>
            <a:off x="640080" y="594360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Wichtig: </a:t>
            </a:r>
            <a:pPr algn="l" indent="0" marL="0">
              <a:buNone/>
            </a:pPr>
            <a:r>
              <a:rPr lang="en-US" sz="125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lernen den Nutzen kennen – nicht jedes Tool auswendig. Werkzeuge ändern sich, das Prinzip bleibt.</a:t>
            </a:r>
            <a:endParaRPr lang="en-US" sz="1250" dirty="0"/>
          </a:p>
        </p:txBody>
      </p:sp>
      <p:sp>
        <p:nvSpPr>
          <p:cNvPr id="25" name="Text 20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26" name="Text 21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20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790042" cy="310896"/>
          </a:xfrm>
          <a:prstGeom prst="roundRect">
            <a:avLst>
              <a:gd name="adj" fmla="val 50000"/>
            </a:avLst>
          </a:prstGeom>
          <a:solidFill>
            <a:srgbClr val="F8E2C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7900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2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841248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30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Klassisch + KI — kein Entweder-oder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627632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bewährte Grundlage bleibt: Adresslisten, Vorlagen, feste Abläufe, Empfängergruppen. Die KI ersetzt das nicht – sie baut darauf auf.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514600"/>
            <a:ext cx="4983480" cy="2468880"/>
          </a:xfrm>
          <a:prstGeom prst="roundRect">
            <a:avLst>
              <a:gd name="adj" fmla="val 4444"/>
            </a:avLst>
          </a:prstGeom>
          <a:solidFill>
            <a:srgbClr val="F4F1F9"/>
          </a:solidFill>
          <a:ln/>
          <a:effectLst>
            <a:outerShdw sx="100000" sy="100000" kx="0" ky="0" algn="bl" rotWithShape="0" blurRad="101600" dist="25400" dir="27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051560" y="2880360"/>
            <a:ext cx="777240" cy="777240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4732" y="3113532"/>
            <a:ext cx="310896" cy="31089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965960" y="2880360"/>
            <a:ext cx="3429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Die bewährte Basis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97280" y="384048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177800" indent="-177800">
              <a:buSzPct val="100000"/>
              <a:buChar char="•"/>
            </a:pPr>
            <a:r>
              <a:rPr lang="en-US" sz="13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Adresslisten &amp; Empfängergruppen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1097280" y="4224528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177800" indent="-177800">
              <a:buSzPct val="100000"/>
              <a:buChar char="•"/>
            </a:pPr>
            <a:r>
              <a:rPr lang="en-US" sz="13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Vorlagen &amp; gewohntes Layout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1097280" y="4608576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177800" indent="-177800">
              <a:buSzPct val="100000"/>
              <a:buChar char="•"/>
            </a:pPr>
            <a:r>
              <a:rPr lang="en-US" sz="13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Feste, verlässliche Abläufe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6080760" y="2514600"/>
            <a:ext cx="5470855" cy="2468880"/>
          </a:xfrm>
          <a:prstGeom prst="roundRect">
            <a:avLst>
              <a:gd name="adj" fmla="val 4444"/>
            </a:avLst>
          </a:prstGeom>
          <a:solidFill>
            <a:srgbClr val="F8E2C8"/>
          </a:solidFill>
          <a:ln/>
          <a:effectLst>
            <a:outerShdw sx="100000" sy="100000" kx="0" ky="0" algn="bl" rotWithShape="0" blurRad="101600" dist="25400" dir="2700000">
              <a:srgbClr val="000000">
                <a:alpha val="1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492240" y="2880360"/>
            <a:ext cx="777240" cy="777240"/>
          </a:xfrm>
          <a:prstGeom prst="ellipse">
            <a:avLst/>
          </a:prstGeom>
          <a:solidFill>
            <a:srgbClr val="E8924A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5412" y="3113532"/>
            <a:ext cx="310896" cy="310896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406640" y="2880360"/>
            <a:ext cx="391637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Was die KI ergänzt</a:t>
            </a:r>
            <a:endParaRPr lang="en-US" sz="1800" dirty="0"/>
          </a:p>
        </p:txBody>
      </p:sp>
      <p:sp>
        <p:nvSpPr>
          <p:cNvPr id="17" name="Text 13"/>
          <p:cNvSpPr/>
          <p:nvPr/>
        </p:nvSpPr>
        <p:spPr>
          <a:xfrm>
            <a:off x="6537960" y="3840480"/>
            <a:ext cx="46478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177800" indent="-177800">
              <a:buSzPct val="100000"/>
              <a:buChar char="•"/>
            </a:pPr>
            <a:r>
              <a:rPr lang="en-US" sz="13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Schreiben der Entwürfe</a:t>
            </a:r>
            <a:endParaRPr lang="en-US" sz="1350" dirty="0"/>
          </a:p>
        </p:txBody>
      </p:sp>
      <p:sp>
        <p:nvSpPr>
          <p:cNvPr id="18" name="Text 14"/>
          <p:cNvSpPr/>
          <p:nvPr/>
        </p:nvSpPr>
        <p:spPr>
          <a:xfrm>
            <a:off x="6537960" y="4224528"/>
            <a:ext cx="46478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177800" indent="-177800">
              <a:buSzPct val="100000"/>
              <a:buChar char="•"/>
            </a:pPr>
            <a:r>
              <a:rPr lang="en-US" sz="13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persönliche Zuschneiden</a:t>
            </a:r>
            <a:endParaRPr lang="en-US" sz="1350" dirty="0"/>
          </a:p>
        </p:txBody>
      </p:sp>
      <p:sp>
        <p:nvSpPr>
          <p:cNvPr id="19" name="Text 15"/>
          <p:cNvSpPr/>
          <p:nvPr/>
        </p:nvSpPr>
        <p:spPr>
          <a:xfrm>
            <a:off x="6537960" y="4608576"/>
            <a:ext cx="46478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177800" indent="-177800">
              <a:buSzPct val="100000"/>
              <a:buChar char="•"/>
            </a:pPr>
            <a:r>
              <a:rPr lang="en-US" sz="13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Auswerten &amp; Verbessern</a:t>
            </a:r>
            <a:endParaRPr lang="en-US" sz="1350" dirty="0"/>
          </a:p>
        </p:txBody>
      </p:sp>
      <p:sp>
        <p:nvSpPr>
          <p:cNvPr id="20" name="Text 16"/>
          <p:cNvSpPr/>
          <p:nvPr/>
        </p:nvSpPr>
        <p:spPr>
          <a:xfrm>
            <a:off x="640080" y="57150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Sie tauschen also nichts aus — Sie erweitern.</a:t>
            </a:r>
            <a:endParaRPr lang="en-US" sz="1800" dirty="0"/>
          </a:p>
        </p:txBody>
      </p:sp>
      <p:sp>
        <p:nvSpPr>
          <p:cNvPr id="21" name="Text 17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22" name="Text 18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20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2051914" cy="310896"/>
          </a:xfrm>
          <a:prstGeom prst="roundRect">
            <a:avLst>
              <a:gd name="adj" fmla="val 50000"/>
            </a:avLst>
          </a:prstGeom>
          <a:solidFill>
            <a:srgbClr val="F8E2C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205191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2 · MINI-LEXIKON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841248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30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Vier Begriffe — ganz ohne Fachchinesisch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627632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Diese vier Wörter hören Sie im Kurs immer wieder. Hier schon mal in je einem Satz erklärt.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377440"/>
            <a:ext cx="5303520" cy="1554480"/>
          </a:xfrm>
          <a:prstGeom prst="roundRect">
            <a:avLst>
              <a:gd name="adj" fmla="val 5882"/>
            </a:avLst>
          </a:prstGeom>
          <a:solidFill>
            <a:srgbClr val="F4F1F9"/>
          </a:solidFill>
          <a:ln/>
        </p:spPr>
      </p:sp>
      <p:sp>
        <p:nvSpPr>
          <p:cNvPr id="7" name="Shape 5"/>
          <p:cNvSpPr/>
          <p:nvPr/>
        </p:nvSpPr>
        <p:spPr>
          <a:xfrm>
            <a:off x="960120" y="2697480"/>
            <a:ext cx="731520" cy="731520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9576" y="2916936"/>
            <a:ext cx="292608" cy="29260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74520" y="263347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Sprachmodell (LLM)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874520" y="3054096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KI-Programm, das Texte versteht und schreibt – die Technik hinter ChatGPT oder Claude.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217920" y="2377440"/>
            <a:ext cx="5303520" cy="1554480"/>
          </a:xfrm>
          <a:prstGeom prst="roundRect">
            <a:avLst>
              <a:gd name="adj" fmla="val 5882"/>
            </a:avLst>
          </a:prstGeom>
          <a:solidFill>
            <a:srgbClr val="F4F1F9"/>
          </a:solidFill>
          <a:ln/>
        </p:spPr>
      </p:sp>
      <p:sp>
        <p:nvSpPr>
          <p:cNvPr id="12" name="Shape 9"/>
          <p:cNvSpPr/>
          <p:nvPr/>
        </p:nvSpPr>
        <p:spPr>
          <a:xfrm>
            <a:off x="6537960" y="2697480"/>
            <a:ext cx="731520" cy="731520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7416" y="2916936"/>
            <a:ext cx="292608" cy="29260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452360" y="263347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Markenstimme (Brand Voice)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7452360" y="3054096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typische Ton Ihrer Marke. Die KI lernt ihn aus Beispielen und hält ihn konstant.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640080" y="4187952"/>
            <a:ext cx="5303520" cy="1554480"/>
          </a:xfrm>
          <a:prstGeom prst="roundRect">
            <a:avLst>
              <a:gd name="adj" fmla="val 5882"/>
            </a:avLst>
          </a:prstGeom>
          <a:solidFill>
            <a:srgbClr val="F4F1F9"/>
          </a:solidFill>
          <a:ln/>
        </p:spPr>
      </p:sp>
      <p:sp>
        <p:nvSpPr>
          <p:cNvPr id="17" name="Shape 13"/>
          <p:cNvSpPr/>
          <p:nvPr/>
        </p:nvSpPr>
        <p:spPr>
          <a:xfrm>
            <a:off x="960120" y="4507992"/>
            <a:ext cx="731520" cy="731520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576" y="4727448"/>
            <a:ext cx="292608" cy="29260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874520" y="4443984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Versandplattform (ESP)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1874520" y="4864608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Dienst, der Ihre Mails verschickt und auswertet – etwa Mailchimp oder beehiiv.</a:t>
            </a:r>
            <a:endParaRPr lang="en-US" sz="1250" dirty="0"/>
          </a:p>
        </p:txBody>
      </p:sp>
      <p:sp>
        <p:nvSpPr>
          <p:cNvPr id="21" name="Shape 16"/>
          <p:cNvSpPr/>
          <p:nvPr/>
        </p:nvSpPr>
        <p:spPr>
          <a:xfrm>
            <a:off x="6217920" y="4187952"/>
            <a:ext cx="5303520" cy="1554480"/>
          </a:xfrm>
          <a:prstGeom prst="roundRect">
            <a:avLst>
              <a:gd name="adj" fmla="val 5882"/>
            </a:avLst>
          </a:prstGeom>
          <a:solidFill>
            <a:srgbClr val="F4F1F9"/>
          </a:solidFill>
          <a:ln/>
        </p:spPr>
      </p:sp>
      <p:sp>
        <p:nvSpPr>
          <p:cNvPr id="22" name="Shape 17"/>
          <p:cNvSpPr/>
          <p:nvPr/>
        </p:nvSpPr>
        <p:spPr>
          <a:xfrm>
            <a:off x="6537960" y="4507992"/>
            <a:ext cx="731520" cy="731520"/>
          </a:xfrm>
          <a:prstGeom prst="ellipse">
            <a:avLst/>
          </a:prstGeom>
          <a:solidFill>
            <a:srgbClr val="E8924A"/>
          </a:solidFill>
          <a:ln/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7416" y="4727448"/>
            <a:ext cx="292608" cy="292608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452360" y="4443984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Human-in-the-Loop</a:t>
            </a:r>
            <a:endParaRPr lang="en-US" sz="1600" dirty="0"/>
          </a:p>
        </p:txBody>
      </p:sp>
      <p:sp>
        <p:nvSpPr>
          <p:cNvPr id="25" name="Text 19"/>
          <p:cNvSpPr/>
          <p:nvPr/>
        </p:nvSpPr>
        <p:spPr>
          <a:xfrm>
            <a:off x="7452360" y="4864608"/>
            <a:ext cx="3840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Prinzip, bei dem die KI arbeitet, ein Mensch aber prüft und freigibt.</a:t>
            </a:r>
            <a:endParaRPr lang="en-US" sz="1250" dirty="0"/>
          </a:p>
        </p:txBody>
      </p:sp>
      <p:sp>
        <p:nvSpPr>
          <p:cNvPr id="26" name="Text 20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27" name="Text 21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20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A23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-1463040"/>
            <a:ext cx="4206240" cy="4206240"/>
          </a:xfrm>
          <a:prstGeom prst="ellipse">
            <a:avLst/>
          </a:prstGeom>
          <a:solidFill>
            <a:srgbClr val="1E1830"/>
          </a:solidFill>
          <a:ln/>
        </p:spPr>
      </p:sp>
      <p:sp>
        <p:nvSpPr>
          <p:cNvPr id="3" name="Shape 1"/>
          <p:cNvSpPr/>
          <p:nvPr/>
        </p:nvSpPr>
        <p:spPr>
          <a:xfrm>
            <a:off x="10820095" y="4846320"/>
            <a:ext cx="3108960" cy="3108960"/>
          </a:xfrm>
          <a:prstGeom prst="ellipse">
            <a:avLst/>
          </a:prstGeom>
          <a:solidFill>
            <a:srgbClr val="6C5B9E">
              <a:alpha val="2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2240280"/>
            <a:ext cx="2220163" cy="310896"/>
          </a:xfrm>
          <a:prstGeom prst="roundRect">
            <a:avLst>
              <a:gd name="adj" fmla="val 50000"/>
            </a:avLst>
          </a:prstGeom>
          <a:solidFill>
            <a:srgbClr val="6C5B9E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2240280"/>
            <a:ext cx="2220163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EFE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3 · PRAXISBEISPIEL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40080" y="2697480"/>
            <a:ext cx="87782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Alles im Zusammenspiel:</a:t>
            </a:r>
            <a:endParaRPr lang="en-US" sz="4400" dirty="0"/>
          </a:p>
          <a:p>
            <a:pPr algn="l" indent="0" marL="0">
              <a:lnSpc>
                <a:spcPts val="46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ein Newsletter pro Woche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640080" y="443484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55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wöchentlicher, KI-kuratierter Newsletter – betrieben von einer Person oder einem kleinen Team. Ziel: gleichbleibende Qualität bei minimalem Aufwand.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20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9448495" y="914400"/>
            <a:ext cx="1143000" cy="1143000"/>
          </a:xfrm>
          <a:prstGeom prst="ellipse">
            <a:avLst/>
          </a:prstGeom>
          <a:solidFill>
            <a:srgbClr val="E8924A"/>
          </a:solidFill>
          <a:ln/>
          <a:effectLst>
            <a:outerShdw sx="100000" sy="100000" kx="0" ky="0" algn="bl" rotWithShape="0" blurRad="88900" dist="25400" dir="2700000">
              <a:srgbClr val="000000">
                <a:alpha val="14000"/>
              </a:srgbClr>
            </a:outerShdw>
          </a:effectLst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91395" y="1257300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1547165" cy="310896"/>
          </a:xfrm>
          <a:prstGeom prst="roundRect">
            <a:avLst>
              <a:gd name="adj" fmla="val 50000"/>
            </a:avLst>
          </a:prstGeom>
          <a:solidFill>
            <a:srgbClr val="F8E2C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54716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3 · ABLAUF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841248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30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Der Wochenablauf — Schritte 1 bis 4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627632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läuft eine Ausgabe an – vom automatischen Start bis zum fertigen Entwurf im eigenen Ton.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286000"/>
            <a:ext cx="10911535" cy="868680"/>
          </a:xfrm>
          <a:prstGeom prst="roundRect">
            <a:avLst>
              <a:gd name="adj" fmla="val 9474"/>
            </a:avLst>
          </a:prstGeom>
          <a:solidFill>
            <a:srgbClr val="F4F1F9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2286000"/>
            <a:ext cx="640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000" dirty="0"/>
          </a:p>
        </p:txBody>
      </p:sp>
      <p:sp>
        <p:nvSpPr>
          <p:cNvPr id="8" name="Shape 6"/>
          <p:cNvSpPr/>
          <p:nvPr/>
        </p:nvSpPr>
        <p:spPr>
          <a:xfrm>
            <a:off x="1600200" y="2446020"/>
            <a:ext cx="548640" cy="548640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4792" y="2610612"/>
            <a:ext cx="219456" cy="21945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377440" y="2286000"/>
            <a:ext cx="3931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Automatischer Start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6400800" y="2286000"/>
            <a:ext cx="49679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Einmal pro Woche – etwa Sonntagabend – startet der Ablauf von selbst.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40080" y="3300984"/>
            <a:ext cx="10911535" cy="868680"/>
          </a:xfrm>
          <a:prstGeom prst="roundRect">
            <a:avLst>
              <a:gd name="adj" fmla="val 9474"/>
            </a:avLst>
          </a:prstGeom>
          <a:solidFill>
            <a:srgbClr val="F4F1F9"/>
          </a:solidFill>
          <a:ln/>
        </p:spPr>
      </p:sp>
      <p:sp>
        <p:nvSpPr>
          <p:cNvPr id="13" name="Text 10"/>
          <p:cNvSpPr/>
          <p:nvPr/>
        </p:nvSpPr>
        <p:spPr>
          <a:xfrm>
            <a:off x="841248" y="3300984"/>
            <a:ext cx="640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000" dirty="0"/>
          </a:p>
        </p:txBody>
      </p:sp>
      <p:sp>
        <p:nvSpPr>
          <p:cNvPr id="14" name="Shape 11"/>
          <p:cNvSpPr/>
          <p:nvPr/>
        </p:nvSpPr>
        <p:spPr>
          <a:xfrm>
            <a:off x="1600200" y="3461004"/>
            <a:ext cx="548640" cy="548640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792" y="3625596"/>
            <a:ext cx="219456" cy="219456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2377440" y="3300984"/>
            <a:ext cx="3931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Quellen sammeln</a:t>
            </a:r>
            <a:endParaRPr lang="en-US" sz="1550" dirty="0"/>
          </a:p>
        </p:txBody>
      </p:sp>
      <p:sp>
        <p:nvSpPr>
          <p:cNvPr id="17" name="Text 13"/>
          <p:cNvSpPr/>
          <p:nvPr/>
        </p:nvSpPr>
        <p:spPr>
          <a:xfrm>
            <a:off x="6400800" y="3300984"/>
            <a:ext cx="49679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System holt neue Beiträge aus festgelegten Blogs und Branchenmedien.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640080" y="4315968"/>
            <a:ext cx="10911535" cy="868680"/>
          </a:xfrm>
          <a:prstGeom prst="roundRect">
            <a:avLst>
              <a:gd name="adj" fmla="val 9474"/>
            </a:avLst>
          </a:prstGeom>
          <a:solidFill>
            <a:srgbClr val="F4F1F9"/>
          </a:solidFill>
          <a:ln/>
        </p:spPr>
      </p:sp>
      <p:sp>
        <p:nvSpPr>
          <p:cNvPr id="19" name="Text 15"/>
          <p:cNvSpPr/>
          <p:nvPr/>
        </p:nvSpPr>
        <p:spPr>
          <a:xfrm>
            <a:off x="841248" y="4315968"/>
            <a:ext cx="640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000" dirty="0"/>
          </a:p>
        </p:txBody>
      </p:sp>
      <p:sp>
        <p:nvSpPr>
          <p:cNvPr id="20" name="Shape 16"/>
          <p:cNvSpPr/>
          <p:nvPr/>
        </p:nvSpPr>
        <p:spPr>
          <a:xfrm>
            <a:off x="1600200" y="4475988"/>
            <a:ext cx="548640" cy="548640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792" y="4640580"/>
            <a:ext cx="219456" cy="219456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2377440" y="4315968"/>
            <a:ext cx="3931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Auswählen &amp; zusammenfassen</a:t>
            </a:r>
            <a:endParaRPr lang="en-US" sz="1550" dirty="0"/>
          </a:p>
        </p:txBody>
      </p:sp>
      <p:sp>
        <p:nvSpPr>
          <p:cNvPr id="23" name="Text 18"/>
          <p:cNvSpPr/>
          <p:nvPr/>
        </p:nvSpPr>
        <p:spPr>
          <a:xfrm>
            <a:off x="6400800" y="4315968"/>
            <a:ext cx="49679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KI filtert die 5–7 wichtigsten Themen und fasst sie kompakt zusammen.</a:t>
            </a:r>
            <a:endParaRPr lang="en-US" sz="1250" dirty="0"/>
          </a:p>
        </p:txBody>
      </p:sp>
      <p:sp>
        <p:nvSpPr>
          <p:cNvPr id="24" name="Shape 19"/>
          <p:cNvSpPr/>
          <p:nvPr/>
        </p:nvSpPr>
        <p:spPr>
          <a:xfrm>
            <a:off x="640080" y="5330952"/>
            <a:ext cx="10911535" cy="868680"/>
          </a:xfrm>
          <a:prstGeom prst="roundRect">
            <a:avLst>
              <a:gd name="adj" fmla="val 9474"/>
            </a:avLst>
          </a:prstGeom>
          <a:solidFill>
            <a:srgbClr val="F4F1F9"/>
          </a:solidFill>
          <a:ln/>
        </p:spPr>
      </p:sp>
      <p:sp>
        <p:nvSpPr>
          <p:cNvPr id="25" name="Text 20"/>
          <p:cNvSpPr/>
          <p:nvPr/>
        </p:nvSpPr>
        <p:spPr>
          <a:xfrm>
            <a:off x="841248" y="5330952"/>
            <a:ext cx="640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3000" dirty="0"/>
          </a:p>
        </p:txBody>
      </p:sp>
      <p:sp>
        <p:nvSpPr>
          <p:cNvPr id="26" name="Shape 21"/>
          <p:cNvSpPr/>
          <p:nvPr/>
        </p:nvSpPr>
        <p:spPr>
          <a:xfrm>
            <a:off x="1600200" y="5490972"/>
            <a:ext cx="548640" cy="548640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2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4792" y="5655564"/>
            <a:ext cx="219456" cy="219456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2377440" y="5330952"/>
            <a:ext cx="3931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Entwurf im eigenen Ton</a:t>
            </a:r>
            <a:endParaRPr lang="en-US" sz="1550" dirty="0"/>
          </a:p>
        </p:txBody>
      </p:sp>
      <p:sp>
        <p:nvSpPr>
          <p:cNvPr id="29" name="Text 23"/>
          <p:cNvSpPr/>
          <p:nvPr/>
        </p:nvSpPr>
        <p:spPr>
          <a:xfrm>
            <a:off x="6400800" y="5330952"/>
            <a:ext cx="496793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schreibt Einleitung, Übergänge und einen Betreff-Vorschlag in Ihrer Stimme.</a:t>
            </a:r>
            <a:endParaRPr lang="en-US" sz="1250" dirty="0"/>
          </a:p>
        </p:txBody>
      </p:sp>
      <p:sp>
        <p:nvSpPr>
          <p:cNvPr id="30" name="Text 24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31" name="Text 25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20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1547165" cy="310896"/>
          </a:xfrm>
          <a:prstGeom prst="roundRect">
            <a:avLst>
              <a:gd name="adj" fmla="val 50000"/>
            </a:avLst>
          </a:prstGeom>
          <a:solidFill>
            <a:srgbClr val="F8E2C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54716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3 · ABLAUF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841248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30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… Schritte 5 bis 7 — und der Schlüsselmoment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627632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Jetzt kommt der menschliche Schritt: prüfen und freigeben. Danach übernimmt die Technik wieder.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286000"/>
            <a:ext cx="10911535" cy="1234440"/>
          </a:xfrm>
          <a:prstGeom prst="roundRect">
            <a:avLst>
              <a:gd name="adj" fmla="val 7407"/>
            </a:avLst>
          </a:prstGeom>
          <a:solidFill>
            <a:srgbClr val="F8E2C8"/>
          </a:solidFill>
          <a:ln/>
          <a:effectLst>
            <a:outerShdw sx="100000" sy="100000" kx="0" ky="0" algn="bl" rotWithShape="0" blurRad="101600" dist="25400" dir="270000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14400" y="2286000"/>
            <a:ext cx="7315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4400" dirty="0"/>
          </a:p>
        </p:txBody>
      </p:sp>
      <p:sp>
        <p:nvSpPr>
          <p:cNvPr id="8" name="Shape 6"/>
          <p:cNvSpPr/>
          <p:nvPr/>
        </p:nvSpPr>
        <p:spPr>
          <a:xfrm>
            <a:off x="1783080" y="2537460"/>
            <a:ext cx="731520" cy="731520"/>
          </a:xfrm>
          <a:prstGeom prst="ellipse">
            <a:avLst/>
          </a:prstGeom>
          <a:solidFill>
            <a:srgbClr val="E8924A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2536" y="2756916"/>
            <a:ext cx="292608" cy="29260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788920" y="2468880"/>
            <a:ext cx="8686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Prüfen &amp; freigeben — der menschliche Schritt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2788920" y="2852928"/>
            <a:ext cx="8869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verantwortliche Person kontrolliert Fakten und Ton, passt Details an und gibt frei. In der Praxis: rund 10 bis 15 Minuten.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40080" y="3703320"/>
            <a:ext cx="5074920" cy="1691640"/>
          </a:xfrm>
          <a:prstGeom prst="roundRect">
            <a:avLst>
              <a:gd name="adj" fmla="val 5405"/>
            </a:avLst>
          </a:prstGeom>
          <a:solidFill>
            <a:srgbClr val="F4F1F9"/>
          </a:solidFill>
          <a:ln/>
        </p:spPr>
      </p:sp>
      <p:sp>
        <p:nvSpPr>
          <p:cNvPr id="13" name="Shape 10"/>
          <p:cNvSpPr/>
          <p:nvPr/>
        </p:nvSpPr>
        <p:spPr>
          <a:xfrm>
            <a:off x="1005840" y="4087368"/>
            <a:ext cx="713232" cy="713232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810" y="4301338"/>
            <a:ext cx="285293" cy="28529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983480" y="388620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2600" dirty="0"/>
          </a:p>
        </p:txBody>
      </p:sp>
      <p:sp>
        <p:nvSpPr>
          <p:cNvPr id="16" name="Text 12"/>
          <p:cNvSpPr/>
          <p:nvPr/>
        </p:nvSpPr>
        <p:spPr>
          <a:xfrm>
            <a:off x="1920240" y="4114800"/>
            <a:ext cx="3200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Gestalten &amp; versenden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1005840" y="4873752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freigegebene Text wandert ins gewohnte Layout – pro Empfänger zum besten Zeitpunkt.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5897880" y="3703320"/>
            <a:ext cx="5074920" cy="1691640"/>
          </a:xfrm>
          <a:prstGeom prst="roundRect">
            <a:avLst>
              <a:gd name="adj" fmla="val 5405"/>
            </a:avLst>
          </a:prstGeom>
          <a:solidFill>
            <a:srgbClr val="F4F1F9"/>
          </a:solidFill>
          <a:ln/>
        </p:spPr>
      </p:sp>
      <p:sp>
        <p:nvSpPr>
          <p:cNvPr id="19" name="Shape 15"/>
          <p:cNvSpPr/>
          <p:nvPr/>
        </p:nvSpPr>
        <p:spPr>
          <a:xfrm>
            <a:off x="6263640" y="4087368"/>
            <a:ext cx="713232" cy="713232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610" y="4301338"/>
            <a:ext cx="285293" cy="285293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0241280" y="388620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26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2600" dirty="0"/>
          </a:p>
        </p:txBody>
      </p:sp>
      <p:sp>
        <p:nvSpPr>
          <p:cNvPr id="22" name="Text 17"/>
          <p:cNvSpPr/>
          <p:nvPr/>
        </p:nvSpPr>
        <p:spPr>
          <a:xfrm>
            <a:off x="7178040" y="4114800"/>
            <a:ext cx="3200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Auswerten &amp; lernen</a:t>
            </a:r>
            <a:endParaRPr lang="en-US" sz="1600" dirty="0"/>
          </a:p>
        </p:txBody>
      </p:sp>
      <p:sp>
        <p:nvSpPr>
          <p:cNvPr id="23" name="Text 18"/>
          <p:cNvSpPr/>
          <p:nvPr/>
        </p:nvSpPr>
        <p:spPr>
          <a:xfrm>
            <a:off x="6263640" y="4873752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Öffnungs- und Klickraten fliessen zurück; die KI schlägt bessere Themen für nächste Woche vor.</a:t>
            </a:r>
            <a:endParaRPr lang="en-US" sz="1200" dirty="0"/>
          </a:p>
        </p:txBody>
      </p:sp>
      <p:sp>
        <p:nvSpPr>
          <p:cNvPr id="24" name="Text 19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25" name="Text 20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20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2A23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4389120" cy="4389120"/>
          </a:xfrm>
          <a:prstGeom prst="ellipse">
            <a:avLst/>
          </a:prstGeom>
          <a:solidFill>
            <a:srgbClr val="1E1830"/>
          </a:solidFill>
          <a:ln/>
        </p:spPr>
      </p:sp>
      <p:sp>
        <p:nvSpPr>
          <p:cNvPr id="3" name="Shape 1"/>
          <p:cNvSpPr/>
          <p:nvPr/>
        </p:nvSpPr>
        <p:spPr>
          <a:xfrm>
            <a:off x="10180015" y="4663440"/>
            <a:ext cx="3657600" cy="3657600"/>
          </a:xfrm>
          <a:prstGeom prst="ellipse">
            <a:avLst/>
          </a:prstGeom>
          <a:solidFill>
            <a:srgbClr val="6C5B9E">
              <a:alpha val="2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548640"/>
            <a:ext cx="2051914" cy="310896"/>
          </a:xfrm>
          <a:prstGeom prst="roundRect">
            <a:avLst>
              <a:gd name="adj" fmla="val 50000"/>
            </a:avLst>
          </a:prstGeom>
          <a:solidFill>
            <a:srgbClr val="6C5B9E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548640"/>
            <a:ext cx="205191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EFE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3 · DAS ERGEBNIS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40080" y="96012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Aus Stunden werden Minuten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640080" y="2148840"/>
            <a:ext cx="3657600" cy="2194560"/>
          </a:xfrm>
          <a:prstGeom prst="roundRect">
            <a:avLst>
              <a:gd name="adj" fmla="val 5833"/>
            </a:avLst>
          </a:prstGeom>
          <a:solidFill>
            <a:srgbClr val="1E1830"/>
          </a:solidFill>
          <a:ln/>
          <a:effectLst>
            <a:outerShdw sx="100000" sy="100000" kx="0" ky="0" algn="bl" rotWithShape="0" blurRad="127000" dist="38100" dir="2700000">
              <a:srgbClr val="000000">
                <a:alpha val="1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005840" y="244144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VORHER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05840" y="2807208"/>
            <a:ext cx="2926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Mehrere</a:t>
            </a:r>
            <a:endParaRPr lang="en-US" sz="3400" dirty="0"/>
          </a:p>
          <a:p>
            <a:pPr algn="l" indent="0" marL="0">
              <a:lnSpc>
                <a:spcPts val="36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Stunden</a:t>
            </a:r>
            <a:endParaRPr lang="en-US" sz="3400" dirty="0"/>
          </a:p>
        </p:txBody>
      </p:sp>
      <p:sp>
        <p:nvSpPr>
          <p:cNvPr id="10" name="Shape 8"/>
          <p:cNvSpPr/>
          <p:nvPr/>
        </p:nvSpPr>
        <p:spPr>
          <a:xfrm>
            <a:off x="4754880" y="2148840"/>
            <a:ext cx="3657600" cy="2194560"/>
          </a:xfrm>
          <a:prstGeom prst="roundRect">
            <a:avLst>
              <a:gd name="adj" fmla="val 5833"/>
            </a:avLst>
          </a:prstGeom>
          <a:solidFill>
            <a:srgbClr val="E8924A"/>
          </a:solidFill>
          <a:ln/>
          <a:effectLst>
            <a:outerShdw sx="100000" sy="100000" kx="0" ky="0" algn="bl" rotWithShape="0" blurRad="127000" dist="38100" dir="2700000">
              <a:srgbClr val="000000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120640" y="244144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FFF3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NACHHER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120640" y="2807208"/>
            <a:ext cx="2926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10–15</a:t>
            </a:r>
            <a:endParaRPr lang="en-US" sz="3400" dirty="0"/>
          </a:p>
          <a:p>
            <a:pPr algn="l" indent="0" marL="0">
              <a:lnSpc>
                <a:spcPts val="36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Minuten</a:t>
            </a:r>
            <a:endParaRPr lang="en-US" sz="3400" dirty="0"/>
          </a:p>
        </p:txBody>
      </p:sp>
      <p:sp>
        <p:nvSpPr>
          <p:cNvPr id="13" name="Shape 11"/>
          <p:cNvSpPr/>
          <p:nvPr/>
        </p:nvSpPr>
        <p:spPr>
          <a:xfrm>
            <a:off x="4206240" y="2926080"/>
            <a:ext cx="640080" cy="640080"/>
          </a:xfrm>
          <a:prstGeom prst="ellipse">
            <a:avLst/>
          </a:prstGeom>
          <a:solidFill>
            <a:srgbClr val="6C5B9E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98264" y="3118104"/>
            <a:ext cx="256032" cy="256032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8915400" y="2423160"/>
            <a:ext cx="2636215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… bei gleichbleibendem Ton und hoher Skalierbarkeit.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640080" y="470916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500" b="1" dirty="0">
                <a:solidFill>
                  <a:srgbClr val="E89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Entscheidend bleibt die menschliche Aufsicht. </a:t>
            </a:r>
            <a:pPr algn="l" indent="0" marL="0">
              <a:lnSpc>
                <a:spcPts val="2300"/>
              </a:lnSpc>
              <a:buNone/>
            </a:pPr>
            <a:r>
              <a:rPr lang="en-US" sz="15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Faktencheck, Authentizität und Verantwortung lassen sich nicht vollständig abgeben. Wer zu viel automatisiert, riskiert beliebige, austauschbare Inhalte.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20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621792" cy="310896"/>
          </a:xfrm>
          <a:prstGeom prst="roundRect">
            <a:avLst>
              <a:gd name="adj" fmla="val 50000"/>
            </a:avLst>
          </a:prstGeom>
          <a:solidFill>
            <a:srgbClr val="F8E2C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6217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FAZIT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841248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30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Was Sie aus diesem Kurs mitnehmen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627632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 ist kein Ersatz, sondern ein Hebel: Sie übernimmt die Routine – Sie bleiben Redakteur:in und Stratege:in.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423160"/>
            <a:ext cx="5303520" cy="1417320"/>
          </a:xfrm>
          <a:prstGeom prst="roundRect">
            <a:avLst>
              <a:gd name="adj" fmla="val 6452"/>
            </a:avLst>
          </a:prstGeom>
          <a:solidFill>
            <a:srgbClr val="F4F1F9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7552" y="2752344"/>
            <a:ext cx="502920" cy="5029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91640" y="2679192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Aufgaben sinnvoll abgeben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1691640" y="3118104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erkennen, welche wiederkehrende Handarbeit die KI zuverlässig übernehmen kann.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17920" y="2423160"/>
            <a:ext cx="5303520" cy="1417320"/>
          </a:xfrm>
          <a:prstGeom prst="roundRect">
            <a:avLst>
              <a:gd name="adj" fmla="val 6452"/>
            </a:avLst>
          </a:prstGeom>
          <a:solidFill>
            <a:srgbClr val="F4F1F9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392" y="2752344"/>
            <a:ext cx="502920" cy="5029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269480" y="2679192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Urteil &amp; Stimme behalten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7269480" y="3118104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wissen, wo Relevanz, Echtheit und Verantwortung beim Menschen bleiben müssen.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4069080"/>
            <a:ext cx="5303520" cy="1417320"/>
          </a:xfrm>
          <a:prstGeom prst="roundRect">
            <a:avLst>
              <a:gd name="adj" fmla="val 6452"/>
            </a:avLst>
          </a:prstGeom>
          <a:solidFill>
            <a:srgbClr val="F4F1F9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52" y="4398264"/>
            <a:ext cx="502920" cy="50292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691640" y="4325112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Werkzeuge einordnen</a:t>
            </a:r>
            <a:endParaRPr lang="en-US" sz="1650" dirty="0"/>
          </a:p>
        </p:txBody>
      </p:sp>
      <p:sp>
        <p:nvSpPr>
          <p:cNvPr id="17" name="Text 12"/>
          <p:cNvSpPr/>
          <p:nvPr/>
        </p:nvSpPr>
        <p:spPr>
          <a:xfrm>
            <a:off x="1691640" y="4764024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verstehen den Nutzen der Tools – und lassen sich von Technik nicht beeindrucken.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6217920" y="4069080"/>
            <a:ext cx="5303520" cy="1417320"/>
          </a:xfrm>
          <a:prstGeom prst="roundRect">
            <a:avLst>
              <a:gd name="adj" fmla="val 6452"/>
            </a:avLst>
          </a:prstGeom>
          <a:solidFill>
            <a:srgbClr val="F4F1F9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5392" y="4398264"/>
            <a:ext cx="502920" cy="50292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269480" y="4325112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Den Ablauf gestalten</a:t>
            </a:r>
            <a:endParaRPr lang="en-US" sz="1650" dirty="0"/>
          </a:p>
        </p:txBody>
      </p:sp>
      <p:sp>
        <p:nvSpPr>
          <p:cNvPr id="21" name="Text 15"/>
          <p:cNvSpPr/>
          <p:nvPr/>
        </p:nvSpPr>
        <p:spPr>
          <a:xfrm>
            <a:off x="7269480" y="4764024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können einen Human-in-the-Loop-Prozess für Ihr eigenes Thema aufsetzen.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/ 20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1042416" cy="310896"/>
          </a:xfrm>
          <a:prstGeom prst="roundRect">
            <a:avLst>
              <a:gd name="adj" fmla="val 50000"/>
            </a:avLst>
          </a:prstGeom>
          <a:solidFill>
            <a:srgbClr val="F8E2C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0424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WILLKOMMEN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841248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30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Für wen ist dieser Kurs gedacht?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627632"/>
            <a:ext cx="104241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Wenn Sie Inhalte erstellen, kommunizieren oder publizieren, ist dieser Kurs für Sie – ganz ohne technisches Vorwissen.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468880"/>
            <a:ext cx="3419856" cy="3063240"/>
          </a:xfrm>
          <a:prstGeom prst="roundRect">
            <a:avLst>
              <a:gd name="adj" fmla="val 3582"/>
            </a:avLst>
          </a:prstGeom>
          <a:solidFill>
            <a:srgbClr val="F4F1F9"/>
          </a:solidFill>
          <a:ln/>
          <a:effectLst>
            <a:outerShdw sx="100000" sy="100000" kx="0" ky="0" algn="bl" rotWithShape="0" blurRad="101600" dist="25400" dir="27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051560" y="2880360"/>
            <a:ext cx="914400" cy="914400"/>
          </a:xfrm>
          <a:prstGeom prst="ellipse">
            <a:avLst/>
          </a:prstGeom>
          <a:solidFill>
            <a:srgbClr val="F8E2C8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5880" y="3154680"/>
            <a:ext cx="365760" cy="3657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51560" y="3977640"/>
            <a:ext cx="25968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Marketing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051560" y="4462272"/>
            <a:ext cx="268833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verschicken Kampagnen und möchten mehr Wirkung bei weniger Aufwand.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70832" y="2468880"/>
            <a:ext cx="3419856" cy="3063240"/>
          </a:xfrm>
          <a:prstGeom prst="roundRect">
            <a:avLst>
              <a:gd name="adj" fmla="val 3582"/>
            </a:avLst>
          </a:prstGeom>
          <a:solidFill>
            <a:srgbClr val="F4F1F9"/>
          </a:solidFill>
          <a:ln/>
          <a:effectLst>
            <a:outerShdw sx="100000" sy="100000" kx="0" ky="0" algn="bl" rotWithShape="0" blurRad="101600" dist="25400" dir="2700000">
              <a:srgbClr val="000000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782312" y="2880360"/>
            <a:ext cx="914400" cy="914400"/>
          </a:xfrm>
          <a:prstGeom prst="ellipse">
            <a:avLst/>
          </a:prstGeom>
          <a:solidFill>
            <a:srgbClr val="F8E2C8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6632" y="3154680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782312" y="3977640"/>
            <a:ext cx="25968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Kommunikation</a:t>
            </a:r>
            <a:endParaRPr lang="en-US" sz="2100" dirty="0"/>
          </a:p>
        </p:txBody>
      </p:sp>
      <p:sp>
        <p:nvSpPr>
          <p:cNvPr id="15" name="Text 11"/>
          <p:cNvSpPr/>
          <p:nvPr/>
        </p:nvSpPr>
        <p:spPr>
          <a:xfrm>
            <a:off x="4782312" y="4462272"/>
            <a:ext cx="268833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pflegen Stimme und Botschaft Ihrer Organisation – konsistent und glaubwürdig.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8101584" y="2468880"/>
            <a:ext cx="3419856" cy="3063240"/>
          </a:xfrm>
          <a:prstGeom prst="roundRect">
            <a:avLst>
              <a:gd name="adj" fmla="val 3582"/>
            </a:avLst>
          </a:prstGeom>
          <a:solidFill>
            <a:srgbClr val="F4F1F9"/>
          </a:solidFill>
          <a:ln/>
          <a:effectLst>
            <a:outerShdw sx="100000" sy="100000" kx="0" ky="0" algn="bl" rotWithShape="0" blurRad="101600" dist="25400" dir="2700000">
              <a:srgbClr val="000000">
                <a:alpha val="10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513064" y="2880360"/>
            <a:ext cx="914400" cy="914400"/>
          </a:xfrm>
          <a:prstGeom prst="ellipse">
            <a:avLst/>
          </a:prstGeom>
          <a:solidFill>
            <a:srgbClr val="F8E2C8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7384" y="3154680"/>
            <a:ext cx="365760" cy="36576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513064" y="3977640"/>
            <a:ext cx="25968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Journalismus</a:t>
            </a:r>
            <a:endParaRPr lang="en-US" sz="2100" dirty="0"/>
          </a:p>
        </p:txBody>
      </p:sp>
      <p:sp>
        <p:nvSpPr>
          <p:cNvPr id="20" name="Text 15"/>
          <p:cNvSpPr/>
          <p:nvPr/>
        </p:nvSpPr>
        <p:spPr>
          <a:xfrm>
            <a:off x="8513064" y="4462272"/>
            <a:ext cx="268833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recherchieren, kuratieren und publizieren regelmässig für Ihr Publikum.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640080" y="57150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 Code, keine Formeln. </a:t>
            </a:r>
            <a:pPr algn="l" indent="0" marL="0">
              <a:buNone/>
            </a:pPr>
            <a:r>
              <a:rPr lang="en-US" sz="14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Wir erklären KI so, wie Sie sie im Alltag tatsächlich nutzen.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20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2A23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34095" y="-2011680"/>
            <a:ext cx="5852160" cy="5852160"/>
          </a:xfrm>
          <a:prstGeom prst="ellipse">
            <a:avLst/>
          </a:prstGeom>
          <a:solidFill>
            <a:srgbClr val="1E1830"/>
          </a:solidFill>
          <a:ln/>
        </p:spPr>
      </p:sp>
      <p:sp>
        <p:nvSpPr>
          <p:cNvPr id="3" name="Shape 1"/>
          <p:cNvSpPr/>
          <p:nvPr/>
        </p:nvSpPr>
        <p:spPr>
          <a:xfrm>
            <a:off x="10180015" y="3566160"/>
            <a:ext cx="3840480" cy="3840480"/>
          </a:xfrm>
          <a:prstGeom prst="ellipse">
            <a:avLst/>
          </a:prstGeom>
          <a:solidFill>
            <a:srgbClr val="E8924A">
              <a:alpha val="1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280160" y="4663440"/>
            <a:ext cx="3474720" cy="3474720"/>
          </a:xfrm>
          <a:prstGeom prst="ellipse">
            <a:avLst/>
          </a:prstGeom>
          <a:solidFill>
            <a:srgbClr val="6C5B9E">
              <a:alpha val="22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640080" y="960120"/>
            <a:ext cx="1005840" cy="1005840"/>
          </a:xfrm>
          <a:prstGeom prst="ellipse">
            <a:avLst/>
          </a:prstGeom>
          <a:solidFill>
            <a:srgbClr val="E8924A"/>
          </a:solidFill>
          <a:ln/>
          <a:effectLst>
            <a:outerShdw sx="100000" sy="100000" kx="0" ky="0" algn="bl" rotWithShape="0" blurRad="88900" dist="25400" dir="2700000">
              <a:srgbClr val="000000">
                <a:alpha val="14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1832" y="1261872"/>
            <a:ext cx="402336" cy="40233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22402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250" kern="0" dirty="0">
                <a:solidFill>
                  <a:srgbClr val="E89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BEREIT FÜR DEN KURS?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40080" y="2606040"/>
            <a:ext cx="100584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Verstehen, was zählt –</a:t>
            </a:r>
            <a:endParaRPr lang="en-US" sz="4200" dirty="0"/>
          </a:p>
          <a:p>
            <a:pPr algn="l" indent="0" marL="0">
              <a:lnSpc>
                <a:spcPts val="46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 den Rest abgeben.</a:t>
            </a:r>
            <a:endParaRPr lang="en-US" sz="4200" dirty="0"/>
          </a:p>
        </p:txBody>
      </p:sp>
      <p:sp>
        <p:nvSpPr>
          <p:cNvPr id="9" name="Text 6"/>
          <p:cNvSpPr/>
          <p:nvPr/>
        </p:nvSpPr>
        <p:spPr>
          <a:xfrm>
            <a:off x="640080" y="4526280"/>
            <a:ext cx="104241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5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ist der Kern von AI Literacy: nicht jedes Werkzeug im Detail zu beherrschen, sondern zu wissen, welche Aufgabe man sinnvoll abgibt – und wo das eigene Urteil unersetzlich bleibt. Genau das üben wir gemeinsam.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40080" y="6291072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MWP Treuhand AG   ·   AI Literacy   ·   Stand: Juni 2026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958291" cy="310896"/>
          </a:xfrm>
          <a:prstGeom prst="roundRect">
            <a:avLst>
              <a:gd name="adj" fmla="val 50000"/>
            </a:avLst>
          </a:prstGeom>
          <a:solidFill>
            <a:srgbClr val="F8E2C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95829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ÜBERBLICK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841248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30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Drei Module, ein roter Faden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627632"/>
            <a:ext cx="104241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Wir bauen Schritt für Schritt auf – vom Grundverständnis über die Werkzeuge bis zum gelebten Praxisbeispiel.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514600"/>
            <a:ext cx="10911535" cy="1143000"/>
          </a:xfrm>
          <a:prstGeom prst="roundRect">
            <a:avLst>
              <a:gd name="adj" fmla="val 8000"/>
            </a:avLst>
          </a:prstGeom>
          <a:solidFill>
            <a:srgbClr val="EAE4F4"/>
          </a:solidFill>
          <a:ln/>
        </p:spPr>
      </p:sp>
      <p:sp>
        <p:nvSpPr>
          <p:cNvPr id="7" name="Shape 5"/>
          <p:cNvSpPr/>
          <p:nvPr/>
        </p:nvSpPr>
        <p:spPr>
          <a:xfrm>
            <a:off x="932688" y="2761488"/>
            <a:ext cx="658368" cy="658368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0198" y="2958998"/>
            <a:ext cx="263347" cy="263347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783080" y="2514600"/>
            <a:ext cx="6400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2468880" y="2679192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Herleitung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5212080" y="2624328"/>
            <a:ext cx="5973775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Warum es KI-Newsletter gibt und welches Problem sie lösen. Sie ordnen die Technik ein, statt sich von ihr beeindrucken zu lassen.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640080" y="3822192"/>
            <a:ext cx="10911535" cy="1143000"/>
          </a:xfrm>
          <a:prstGeom prst="roundRect">
            <a:avLst>
              <a:gd name="adj" fmla="val 8000"/>
            </a:avLst>
          </a:prstGeom>
          <a:solidFill>
            <a:srgbClr val="F4F1F9"/>
          </a:solidFill>
          <a:ln/>
        </p:spPr>
      </p:sp>
      <p:sp>
        <p:nvSpPr>
          <p:cNvPr id="13" name="Shape 10"/>
          <p:cNvSpPr/>
          <p:nvPr/>
        </p:nvSpPr>
        <p:spPr>
          <a:xfrm>
            <a:off x="932688" y="4069080"/>
            <a:ext cx="658368" cy="658368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198" y="4266590"/>
            <a:ext cx="263347" cy="263347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783080" y="3822192"/>
            <a:ext cx="6400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000" dirty="0"/>
          </a:p>
        </p:txBody>
      </p:sp>
      <p:sp>
        <p:nvSpPr>
          <p:cNvPr id="16" name="Text 12"/>
          <p:cNvSpPr/>
          <p:nvPr/>
        </p:nvSpPr>
        <p:spPr>
          <a:xfrm>
            <a:off x="2468880" y="3986784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Methode &amp; Tools</a:t>
            </a:r>
            <a:endParaRPr lang="en-US" sz="1900" dirty="0"/>
          </a:p>
        </p:txBody>
      </p:sp>
      <p:sp>
        <p:nvSpPr>
          <p:cNvPr id="17" name="Text 13"/>
          <p:cNvSpPr/>
          <p:nvPr/>
        </p:nvSpPr>
        <p:spPr>
          <a:xfrm>
            <a:off x="5212080" y="3931920"/>
            <a:ext cx="5973775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Welche Aufgabe nimmt die KI Ihnen ab? Sortiert nach Nutzen, nicht nach Technik – mit Beispiel-Werkzeugen.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640080" y="5129784"/>
            <a:ext cx="10911535" cy="1143000"/>
          </a:xfrm>
          <a:prstGeom prst="roundRect">
            <a:avLst>
              <a:gd name="adj" fmla="val 8000"/>
            </a:avLst>
          </a:prstGeom>
          <a:solidFill>
            <a:srgbClr val="F4F1F9"/>
          </a:solidFill>
          <a:ln/>
        </p:spPr>
      </p:sp>
      <p:sp>
        <p:nvSpPr>
          <p:cNvPr id="19" name="Shape 15"/>
          <p:cNvSpPr/>
          <p:nvPr/>
        </p:nvSpPr>
        <p:spPr>
          <a:xfrm>
            <a:off x="932688" y="5376672"/>
            <a:ext cx="658368" cy="658368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198" y="5574182"/>
            <a:ext cx="263347" cy="263347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783080" y="5129784"/>
            <a:ext cx="6400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000" dirty="0"/>
          </a:p>
        </p:txBody>
      </p:sp>
      <p:sp>
        <p:nvSpPr>
          <p:cNvPr id="22" name="Text 17"/>
          <p:cNvSpPr/>
          <p:nvPr/>
        </p:nvSpPr>
        <p:spPr>
          <a:xfrm>
            <a:off x="2468880" y="5294376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Praxisbeispiel</a:t>
            </a:r>
            <a:endParaRPr lang="en-US" sz="1900" dirty="0"/>
          </a:p>
        </p:txBody>
      </p:sp>
      <p:sp>
        <p:nvSpPr>
          <p:cNvPr id="23" name="Text 18"/>
          <p:cNvSpPr/>
          <p:nvPr/>
        </p:nvSpPr>
        <p:spPr>
          <a:xfrm>
            <a:off x="5212080" y="5239512"/>
            <a:ext cx="5973775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wöchentlicher Newsletter, von A bis Z. Sie sehen, wie alle Bausteine im Alltag zusammenspielen.</a:t>
            </a:r>
            <a:endParaRPr lang="en-US" sz="1250" dirty="0"/>
          </a:p>
        </p:txBody>
      </p:sp>
      <p:sp>
        <p:nvSpPr>
          <p:cNvPr id="24" name="Text 19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25" name="Text 20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20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A23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645920"/>
            <a:ext cx="4206240" cy="4206240"/>
          </a:xfrm>
          <a:prstGeom prst="ellipse">
            <a:avLst/>
          </a:prstGeom>
          <a:solidFill>
            <a:srgbClr val="1E1830"/>
          </a:solidFill>
          <a:ln/>
        </p:spPr>
      </p:sp>
      <p:sp>
        <p:nvSpPr>
          <p:cNvPr id="3" name="Shape 1"/>
          <p:cNvSpPr/>
          <p:nvPr/>
        </p:nvSpPr>
        <p:spPr>
          <a:xfrm>
            <a:off x="10362895" y="5029200"/>
            <a:ext cx="3291840" cy="3291840"/>
          </a:xfrm>
          <a:prstGeom prst="ellipse">
            <a:avLst/>
          </a:prstGeom>
          <a:solidFill>
            <a:srgbClr val="6C5B9E">
              <a:alpha val="2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548640"/>
            <a:ext cx="1210666" cy="310896"/>
          </a:xfrm>
          <a:prstGeom prst="roundRect">
            <a:avLst>
              <a:gd name="adj" fmla="val 50000"/>
            </a:avLst>
          </a:prstGeom>
          <a:solidFill>
            <a:srgbClr val="6C5B9E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548640"/>
            <a:ext cx="121066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EFE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KURSZIEL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40080" y="93268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Was bedeutet „AI Literacy“?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640080" y="2057400"/>
            <a:ext cx="1051560" cy="1051560"/>
          </a:xfrm>
          <a:prstGeom prst="ellipse">
            <a:avLst/>
          </a:prstGeom>
          <a:solidFill>
            <a:srgbClr val="E8924A"/>
          </a:solidFill>
          <a:ln/>
          <a:effectLst>
            <a:outerShdw sx="100000" sy="100000" kx="0" ky="0" algn="bl" rotWithShape="0" blurRad="88900" dist="25400" dir="2700000">
              <a:srgbClr val="000000">
                <a:alpha val="14000"/>
              </a:srgbClr>
            </a:outerShdw>
          </a:effectLst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5548" y="2372868"/>
            <a:ext cx="420624" cy="42062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103120" y="2011680"/>
            <a:ext cx="9418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Nicht </a:t>
            </a:r>
            <a:pPr algn="l" indent="0" marL="0">
              <a:lnSpc>
                <a:spcPts val="3100"/>
              </a:lnSpc>
              <a:buNone/>
            </a:pPr>
            <a:r>
              <a:rPr lang="en-US" sz="24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jedes Werkzeug im Detail zu beherrschen</a:t>
            </a:r>
            <a:pPr algn="l" indent="0" marL="0">
              <a:lnSpc>
                <a:spcPts val="31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– sondern zu verstehen, welche Aufgabe Sie sinnvoll abgeben können und wo Ihr eigenes Urteil unersetzlich bleibt.</a:t>
            </a:r>
            <a:endParaRPr lang="en-US" sz="2400" dirty="0"/>
          </a:p>
        </p:txBody>
      </p:sp>
      <p:sp>
        <p:nvSpPr>
          <p:cNvPr id="10" name="Shape 7"/>
          <p:cNvSpPr/>
          <p:nvPr/>
        </p:nvSpPr>
        <p:spPr>
          <a:xfrm>
            <a:off x="640080" y="3886200"/>
            <a:ext cx="3419856" cy="1965960"/>
          </a:xfrm>
          <a:prstGeom prst="roundRect">
            <a:avLst>
              <a:gd name="adj" fmla="val 4651"/>
            </a:avLst>
          </a:prstGeom>
          <a:solidFill>
            <a:srgbClr val="1E1830"/>
          </a:solidFill>
          <a:ln/>
        </p:spPr>
      </p:sp>
      <p:sp>
        <p:nvSpPr>
          <p:cNvPr id="11" name="Shape 8"/>
          <p:cNvSpPr/>
          <p:nvPr/>
        </p:nvSpPr>
        <p:spPr>
          <a:xfrm>
            <a:off x="1005840" y="4233672"/>
            <a:ext cx="658368" cy="658368"/>
          </a:xfrm>
          <a:prstGeom prst="ellipse">
            <a:avLst/>
          </a:prstGeom>
          <a:solidFill>
            <a:srgbClr val="6C5B9E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350" y="4431182"/>
            <a:ext cx="263347" cy="263347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005840" y="4965192"/>
            <a:ext cx="2688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Einordnen statt staunen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1005840" y="5303520"/>
            <a:ext cx="27797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erkennen, was KI gut kann – und was nicht.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4370832" y="3886200"/>
            <a:ext cx="3419856" cy="1965960"/>
          </a:xfrm>
          <a:prstGeom prst="roundRect">
            <a:avLst>
              <a:gd name="adj" fmla="val 4651"/>
            </a:avLst>
          </a:prstGeom>
          <a:solidFill>
            <a:srgbClr val="1E1830"/>
          </a:solidFill>
          <a:ln/>
        </p:spPr>
      </p:sp>
      <p:sp>
        <p:nvSpPr>
          <p:cNvPr id="16" name="Shape 12"/>
          <p:cNvSpPr/>
          <p:nvPr/>
        </p:nvSpPr>
        <p:spPr>
          <a:xfrm>
            <a:off x="4736592" y="4233672"/>
            <a:ext cx="658368" cy="658368"/>
          </a:xfrm>
          <a:prstGeom prst="ellipse">
            <a:avLst/>
          </a:prstGeom>
          <a:solidFill>
            <a:srgbClr val="6C5B9E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102" y="4431182"/>
            <a:ext cx="263347" cy="263347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736592" y="4965192"/>
            <a:ext cx="2688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Stimme bewahren</a:t>
            </a:r>
            <a:endParaRPr lang="en-US" sz="1450" dirty="0"/>
          </a:p>
        </p:txBody>
      </p:sp>
      <p:sp>
        <p:nvSpPr>
          <p:cNvPr id="19" name="Text 14"/>
          <p:cNvSpPr/>
          <p:nvPr/>
        </p:nvSpPr>
        <p:spPr>
          <a:xfrm>
            <a:off x="4736592" y="5303520"/>
            <a:ext cx="27797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Ihr Ton und Ihre Glaubwürdigkeit bleiben Ihre.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8101584" y="3886200"/>
            <a:ext cx="3419856" cy="1965960"/>
          </a:xfrm>
          <a:prstGeom prst="roundRect">
            <a:avLst>
              <a:gd name="adj" fmla="val 4651"/>
            </a:avLst>
          </a:prstGeom>
          <a:solidFill>
            <a:srgbClr val="1E1830"/>
          </a:solidFill>
          <a:ln/>
        </p:spPr>
      </p:sp>
      <p:sp>
        <p:nvSpPr>
          <p:cNvPr id="21" name="Shape 16"/>
          <p:cNvSpPr/>
          <p:nvPr/>
        </p:nvSpPr>
        <p:spPr>
          <a:xfrm>
            <a:off x="8467344" y="4233672"/>
            <a:ext cx="658368" cy="658368"/>
          </a:xfrm>
          <a:prstGeom prst="ellipse">
            <a:avLst/>
          </a:prstGeom>
          <a:solidFill>
            <a:srgbClr val="6C5B9E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4854" y="4431182"/>
            <a:ext cx="263347" cy="263347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8467344" y="4965192"/>
            <a:ext cx="26883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Verantwortung behalten</a:t>
            </a:r>
            <a:endParaRPr lang="en-US" sz="1450" dirty="0"/>
          </a:p>
        </p:txBody>
      </p:sp>
      <p:sp>
        <p:nvSpPr>
          <p:cNvPr id="24" name="Text 18"/>
          <p:cNvSpPr/>
          <p:nvPr/>
        </p:nvSpPr>
        <p:spPr>
          <a:xfrm>
            <a:off x="8467344" y="5303520"/>
            <a:ext cx="27797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 entscheiden, was am Ende rausgeht.</a:t>
            </a:r>
            <a:endParaRPr lang="en-US" sz="1200" dirty="0"/>
          </a:p>
        </p:txBody>
      </p:sp>
      <p:sp>
        <p:nvSpPr>
          <p:cNvPr id="25" name="Text 19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20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A23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48495" y="-1463040"/>
            <a:ext cx="4206240" cy="4206240"/>
          </a:xfrm>
          <a:prstGeom prst="ellipse">
            <a:avLst/>
          </a:prstGeom>
          <a:solidFill>
            <a:srgbClr val="1E1830"/>
          </a:solidFill>
          <a:ln/>
        </p:spPr>
      </p:sp>
      <p:sp>
        <p:nvSpPr>
          <p:cNvPr id="3" name="Shape 1"/>
          <p:cNvSpPr/>
          <p:nvPr/>
        </p:nvSpPr>
        <p:spPr>
          <a:xfrm>
            <a:off x="10820095" y="4846320"/>
            <a:ext cx="3108960" cy="3108960"/>
          </a:xfrm>
          <a:prstGeom prst="ellipse">
            <a:avLst/>
          </a:prstGeom>
          <a:solidFill>
            <a:srgbClr val="6C5B9E">
              <a:alpha val="2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2240280"/>
            <a:ext cx="1883664" cy="310896"/>
          </a:xfrm>
          <a:prstGeom prst="roundRect">
            <a:avLst>
              <a:gd name="adj" fmla="val 50000"/>
            </a:avLst>
          </a:prstGeom>
          <a:solidFill>
            <a:srgbClr val="6C5B9E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2240280"/>
            <a:ext cx="1883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EFE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1 · HERLEITUNG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40080" y="2697480"/>
            <a:ext cx="87782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Warum überhaupt</a:t>
            </a:r>
            <a:endParaRPr lang="en-US" sz="4400" dirty="0"/>
          </a:p>
          <a:p>
            <a:pPr algn="l" indent="0" marL="0">
              <a:lnSpc>
                <a:spcPts val="46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KI-Newsletter?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640080" y="443484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55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Bevor wir über Werkzeuge sprechen, ein Schritt zurück: Welches Problem lösen KI-Newsletter eigentlich? Wer das versteht, kann die Technik einordnen.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20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9448495" y="914400"/>
            <a:ext cx="1143000" cy="1143000"/>
          </a:xfrm>
          <a:prstGeom prst="ellipse">
            <a:avLst/>
          </a:prstGeom>
          <a:solidFill>
            <a:srgbClr val="E8924A"/>
          </a:solidFill>
          <a:ln/>
          <a:effectLst>
            <a:outerShdw sx="100000" sy="100000" kx="0" ky="0" algn="bl" rotWithShape="0" blurRad="88900" dist="25400" dir="2700000">
              <a:srgbClr val="000000">
                <a:alpha val="14000"/>
              </a:srgbClr>
            </a:outerShdw>
          </a:effectLst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91395" y="1257300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790042" cy="310896"/>
          </a:xfrm>
          <a:prstGeom prst="roundRect">
            <a:avLst>
              <a:gd name="adj" fmla="val 50000"/>
            </a:avLst>
          </a:prstGeom>
          <a:solidFill>
            <a:srgbClr val="F8E2C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7900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1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841248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30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Wie ein guter Newsletter entsteht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627632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Jede Ausgabe besteht aus denselben fünf Handgriffen. Sie wiederholen sich – Woche für Woche. Genau hier setzt Technik seit jeher an.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83184" y="2606040"/>
            <a:ext cx="1920240" cy="2514600"/>
          </a:xfrm>
          <a:prstGeom prst="roundRect">
            <a:avLst>
              <a:gd name="adj" fmla="val 5714"/>
            </a:avLst>
          </a:prstGeom>
          <a:solidFill>
            <a:srgbClr val="F4F1F9"/>
          </a:solidFill>
          <a:ln/>
          <a:effectLst>
            <a:outerShdw sx="100000" sy="100000" kx="0" ky="0" algn="bl" rotWithShape="0" blurRad="88900" dist="25400" dir="2700000">
              <a:srgbClr val="000000">
                <a:alpha val="9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308964" y="2971800"/>
            <a:ext cx="868680" cy="868680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9568" y="3232404"/>
            <a:ext cx="347472" cy="34747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136496" y="277063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892912" y="3977640"/>
            <a:ext cx="17007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Recherchieren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874624" y="438912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Themen finden</a:t>
            </a:r>
            <a:endParaRPr lang="en-US" sz="115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140" y="3744468"/>
            <a:ext cx="228600" cy="22860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2959456" y="2606040"/>
            <a:ext cx="1920240" cy="2514600"/>
          </a:xfrm>
          <a:prstGeom prst="roundRect">
            <a:avLst>
              <a:gd name="adj" fmla="val 5714"/>
            </a:avLst>
          </a:prstGeom>
          <a:solidFill>
            <a:srgbClr val="F4F1F9"/>
          </a:solidFill>
          <a:ln/>
          <a:effectLst>
            <a:outerShdw sx="100000" sy="100000" kx="0" ky="0" algn="bl" rotWithShape="0" blurRad="88900" dist="25400" dir="2700000">
              <a:srgbClr val="000000">
                <a:alpha val="9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3485236" y="2971800"/>
            <a:ext cx="868680" cy="868680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5840" y="3232404"/>
            <a:ext cx="347472" cy="34747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312768" y="277063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700" dirty="0"/>
          </a:p>
        </p:txBody>
      </p:sp>
      <p:sp>
        <p:nvSpPr>
          <p:cNvPr id="17" name="Text 12"/>
          <p:cNvSpPr/>
          <p:nvPr/>
        </p:nvSpPr>
        <p:spPr>
          <a:xfrm>
            <a:off x="3069184" y="3977640"/>
            <a:ext cx="17007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Auswählen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3050896" y="438912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Wichtigste</a:t>
            </a:r>
            <a:endParaRPr lang="en-US" sz="1150" dirty="0"/>
          </a:p>
        </p:txBody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412" y="3744468"/>
            <a:ext cx="228600" cy="22860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5135728" y="2606040"/>
            <a:ext cx="1920240" cy="2514600"/>
          </a:xfrm>
          <a:prstGeom prst="roundRect">
            <a:avLst>
              <a:gd name="adj" fmla="val 5714"/>
            </a:avLst>
          </a:prstGeom>
          <a:solidFill>
            <a:srgbClr val="F4F1F9"/>
          </a:solidFill>
          <a:ln/>
          <a:effectLst>
            <a:outerShdw sx="100000" sy="100000" kx="0" ky="0" algn="bl" rotWithShape="0" blurRad="88900" dist="25400" dir="2700000">
              <a:srgbClr val="000000">
                <a:alpha val="9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5661508" y="2971800"/>
            <a:ext cx="868680" cy="868680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2112" y="3232404"/>
            <a:ext cx="347472" cy="347472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489040" y="277063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700" dirty="0"/>
          </a:p>
        </p:txBody>
      </p:sp>
      <p:sp>
        <p:nvSpPr>
          <p:cNvPr id="24" name="Text 17"/>
          <p:cNvSpPr/>
          <p:nvPr/>
        </p:nvSpPr>
        <p:spPr>
          <a:xfrm>
            <a:off x="5245456" y="3977640"/>
            <a:ext cx="17007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Schreiben</a:t>
            </a:r>
            <a:endParaRPr lang="en-US" sz="1450" dirty="0"/>
          </a:p>
        </p:txBody>
      </p:sp>
      <p:sp>
        <p:nvSpPr>
          <p:cNvPr id="25" name="Text 18"/>
          <p:cNvSpPr/>
          <p:nvPr/>
        </p:nvSpPr>
        <p:spPr>
          <a:xfrm>
            <a:off x="5227168" y="438912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 eigenen Ton</a:t>
            </a:r>
            <a:endParaRPr lang="en-US" sz="1150" dirty="0"/>
          </a:p>
        </p:txBody>
      </p:sp>
      <p:pic>
        <p:nvPicPr>
          <p:cNvPr id="2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9684" y="3744468"/>
            <a:ext cx="228600" cy="228600"/>
          </a:xfrm>
          <a:prstGeom prst="rect">
            <a:avLst/>
          </a:prstGeom>
        </p:spPr>
      </p:pic>
      <p:sp>
        <p:nvSpPr>
          <p:cNvPr id="27" name="Shape 19"/>
          <p:cNvSpPr/>
          <p:nvPr/>
        </p:nvSpPr>
        <p:spPr>
          <a:xfrm>
            <a:off x="7312000" y="2606040"/>
            <a:ext cx="1920240" cy="2514600"/>
          </a:xfrm>
          <a:prstGeom prst="roundRect">
            <a:avLst>
              <a:gd name="adj" fmla="val 5714"/>
            </a:avLst>
          </a:prstGeom>
          <a:solidFill>
            <a:srgbClr val="F4F1F9"/>
          </a:solidFill>
          <a:ln/>
          <a:effectLst>
            <a:outerShdw sx="100000" sy="100000" kx="0" ky="0" algn="bl" rotWithShape="0" blurRad="88900" dist="25400" dir="2700000">
              <a:srgbClr val="000000">
                <a:alpha val="9000"/>
              </a:srgbClr>
            </a:outerShdw>
          </a:effectLst>
        </p:spPr>
      </p:sp>
      <p:sp>
        <p:nvSpPr>
          <p:cNvPr id="28" name="Shape 20"/>
          <p:cNvSpPr/>
          <p:nvPr/>
        </p:nvSpPr>
        <p:spPr>
          <a:xfrm>
            <a:off x="7837780" y="2971800"/>
            <a:ext cx="868680" cy="868680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2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8384" y="3232404"/>
            <a:ext cx="347472" cy="347472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8665312" y="277063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700" dirty="0"/>
          </a:p>
        </p:txBody>
      </p:sp>
      <p:sp>
        <p:nvSpPr>
          <p:cNvPr id="31" name="Text 22"/>
          <p:cNvSpPr/>
          <p:nvPr/>
        </p:nvSpPr>
        <p:spPr>
          <a:xfrm>
            <a:off x="7421728" y="3977640"/>
            <a:ext cx="17007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Versenden</a:t>
            </a:r>
            <a:endParaRPr lang="en-US" sz="1450" dirty="0"/>
          </a:p>
        </p:txBody>
      </p:sp>
      <p:sp>
        <p:nvSpPr>
          <p:cNvPr id="32" name="Text 23"/>
          <p:cNvSpPr/>
          <p:nvPr/>
        </p:nvSpPr>
        <p:spPr>
          <a:xfrm>
            <a:off x="7403440" y="438912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zum richtigen Zeitpunkt</a:t>
            </a:r>
            <a:endParaRPr lang="en-US" sz="1150" dirty="0"/>
          </a:p>
        </p:txBody>
      </p:sp>
      <p:pic>
        <p:nvPicPr>
          <p:cNvPr id="3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45956" y="3744468"/>
            <a:ext cx="228600" cy="228600"/>
          </a:xfrm>
          <a:prstGeom prst="rect">
            <a:avLst/>
          </a:prstGeom>
        </p:spPr>
      </p:pic>
      <p:sp>
        <p:nvSpPr>
          <p:cNvPr id="34" name="Shape 24"/>
          <p:cNvSpPr/>
          <p:nvPr/>
        </p:nvSpPr>
        <p:spPr>
          <a:xfrm>
            <a:off x="9488272" y="2606040"/>
            <a:ext cx="1920240" cy="2514600"/>
          </a:xfrm>
          <a:prstGeom prst="roundRect">
            <a:avLst>
              <a:gd name="adj" fmla="val 5714"/>
            </a:avLst>
          </a:prstGeom>
          <a:solidFill>
            <a:srgbClr val="F4F1F9"/>
          </a:solidFill>
          <a:ln/>
          <a:effectLst>
            <a:outerShdw sx="100000" sy="100000" kx="0" ky="0" algn="bl" rotWithShape="0" blurRad="88900" dist="25400" dir="2700000">
              <a:srgbClr val="000000">
                <a:alpha val="9000"/>
              </a:srgbClr>
            </a:outerShdw>
          </a:effectLst>
        </p:spPr>
      </p:sp>
      <p:sp>
        <p:nvSpPr>
          <p:cNvPr id="35" name="Shape 25"/>
          <p:cNvSpPr/>
          <p:nvPr/>
        </p:nvSpPr>
        <p:spPr>
          <a:xfrm>
            <a:off x="10014052" y="2971800"/>
            <a:ext cx="868680" cy="868680"/>
          </a:xfrm>
          <a:prstGeom prst="ellipse">
            <a:avLst/>
          </a:prstGeom>
          <a:solidFill>
            <a:srgbClr val="2A2342"/>
          </a:solidFill>
          <a:ln/>
        </p:spPr>
      </p:sp>
      <p:pic>
        <p:nvPicPr>
          <p:cNvPr id="3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74656" y="3232404"/>
            <a:ext cx="347472" cy="347472"/>
          </a:xfrm>
          <a:prstGeom prst="rect">
            <a:avLst/>
          </a:prstGeom>
        </p:spPr>
      </p:pic>
      <p:sp>
        <p:nvSpPr>
          <p:cNvPr id="37" name="Text 26"/>
          <p:cNvSpPr/>
          <p:nvPr/>
        </p:nvSpPr>
        <p:spPr>
          <a:xfrm>
            <a:off x="10841584" y="277063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700" dirty="0"/>
          </a:p>
        </p:txBody>
      </p:sp>
      <p:sp>
        <p:nvSpPr>
          <p:cNvPr id="38" name="Text 27"/>
          <p:cNvSpPr/>
          <p:nvPr/>
        </p:nvSpPr>
        <p:spPr>
          <a:xfrm>
            <a:off x="9598000" y="3977640"/>
            <a:ext cx="17007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Prüfen</a:t>
            </a:r>
            <a:endParaRPr lang="en-US" sz="1450" dirty="0"/>
          </a:p>
        </p:txBody>
      </p:sp>
      <p:sp>
        <p:nvSpPr>
          <p:cNvPr id="39" name="Text 28"/>
          <p:cNvSpPr/>
          <p:nvPr/>
        </p:nvSpPr>
        <p:spPr>
          <a:xfrm>
            <a:off x="9579712" y="438912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ankam</a:t>
            </a:r>
            <a:endParaRPr lang="en-US" sz="1150" dirty="0"/>
          </a:p>
        </p:txBody>
      </p:sp>
      <p:sp>
        <p:nvSpPr>
          <p:cNvPr id="40" name="Text 29"/>
          <p:cNvSpPr/>
          <p:nvPr/>
        </p:nvSpPr>
        <p:spPr>
          <a:xfrm>
            <a:off x="640080" y="562356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Diese Routine kostet Zeit – und genau sie lässt sich Schritt für Schritt entlasten.</a:t>
            </a:r>
            <a:endParaRPr lang="en-US" sz="1350" dirty="0"/>
          </a:p>
        </p:txBody>
      </p:sp>
      <p:sp>
        <p:nvSpPr>
          <p:cNvPr id="41" name="Text 30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42" name="Text 31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20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790042" cy="310896"/>
          </a:xfrm>
          <a:prstGeom prst="roundRect">
            <a:avLst>
              <a:gd name="adj" fmla="val 50000"/>
            </a:avLst>
          </a:prstGeom>
          <a:solidFill>
            <a:srgbClr val="F8E2C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7900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1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841248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30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Die Entwicklung in drei Schritten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627632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Erzählt ohne Jahreszahlen – als Frage, wer welche Aufgabe übernimmt. Mit jedem Schritt rückt die Technik näher an den Inhalt.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423160"/>
            <a:ext cx="3419856" cy="3246120"/>
          </a:xfrm>
          <a:prstGeom prst="roundRect">
            <a:avLst>
              <a:gd name="adj" fmla="val 3380"/>
            </a:avLst>
          </a:prstGeom>
          <a:solidFill>
            <a:srgbClr val="F4F1F9"/>
          </a:solidFill>
          <a:ln/>
          <a:effectLst>
            <a:outerShdw sx="100000" sy="100000" kx="0" ky="0" algn="bl" rotWithShape="0" blurRad="101600" dist="25400" dir="27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005840" y="2770632"/>
            <a:ext cx="777240" cy="777240"/>
          </a:xfrm>
          <a:prstGeom prst="ellipse">
            <a:avLst/>
          </a:prstGeom>
          <a:solidFill>
            <a:srgbClr val="6C5B9E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9012" y="3003804"/>
            <a:ext cx="310896" cy="31089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938528" y="2788920"/>
            <a:ext cx="19568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Schritt 1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1938528" y="3044952"/>
            <a:ext cx="20482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Die Mechanik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005840" y="3749040"/>
            <a:ext cx="27066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 pflegen, an viele gleichzeitig versenden, feste Abläufe.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1005840" y="4818888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100" kern="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BEIM MENSCHEN BLEIBT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005840" y="5056632"/>
            <a:ext cx="26883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Auswahl, Text &amp; Ton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4370832" y="2423160"/>
            <a:ext cx="3419856" cy="3246120"/>
          </a:xfrm>
          <a:prstGeom prst="roundRect">
            <a:avLst>
              <a:gd name="adj" fmla="val 3380"/>
            </a:avLst>
          </a:prstGeom>
          <a:solidFill>
            <a:srgbClr val="F4F1F9"/>
          </a:solidFill>
          <a:ln/>
          <a:effectLst>
            <a:outerShdw sx="100000" sy="100000" kx="0" ky="0" algn="bl" rotWithShape="0" blurRad="101600" dist="25400" dir="2700000">
              <a:srgbClr val="000000">
                <a:alpha val="10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4736592" y="2770632"/>
            <a:ext cx="777240" cy="777240"/>
          </a:xfrm>
          <a:prstGeom prst="ellipse">
            <a:avLst/>
          </a:prstGeom>
          <a:solidFill>
            <a:srgbClr val="8A78C0"/>
          </a:solidFill>
          <a:ln/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9764" y="3003804"/>
            <a:ext cx="310896" cy="310896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669280" y="2788920"/>
            <a:ext cx="19568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Schritt 2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5669280" y="3044952"/>
            <a:ext cx="20482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Daten &amp; Timing</a:t>
            </a:r>
            <a:endParaRPr lang="en-US" sz="1800" dirty="0"/>
          </a:p>
        </p:txBody>
      </p:sp>
      <p:sp>
        <p:nvSpPr>
          <p:cNvPr id="19" name="Text 15"/>
          <p:cNvSpPr/>
          <p:nvPr/>
        </p:nvSpPr>
        <p:spPr>
          <a:xfrm>
            <a:off x="4736592" y="3749040"/>
            <a:ext cx="27066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 bekommt welchen Inhalt – und zu welcher Uhrzeit?</a:t>
            </a:r>
            <a:endParaRPr lang="en-US" sz="1250" dirty="0"/>
          </a:p>
        </p:txBody>
      </p:sp>
      <p:sp>
        <p:nvSpPr>
          <p:cNvPr id="20" name="Text 16"/>
          <p:cNvSpPr/>
          <p:nvPr/>
        </p:nvSpPr>
        <p:spPr>
          <a:xfrm>
            <a:off x="4736592" y="4818888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100" kern="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BEIM MENSCHEN BLEIBT</a:t>
            </a:r>
            <a:endParaRPr lang="en-US" sz="900" dirty="0"/>
          </a:p>
        </p:txBody>
      </p:sp>
      <p:sp>
        <p:nvSpPr>
          <p:cNvPr id="21" name="Text 17"/>
          <p:cNvSpPr/>
          <p:nvPr/>
        </p:nvSpPr>
        <p:spPr>
          <a:xfrm>
            <a:off x="4736592" y="5056632"/>
            <a:ext cx="26883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Text, Ton &amp; Strategie</a:t>
            </a:r>
            <a:endParaRPr lang="en-US" sz="1300" dirty="0"/>
          </a:p>
        </p:txBody>
      </p:sp>
      <p:sp>
        <p:nvSpPr>
          <p:cNvPr id="22" name="Shape 18"/>
          <p:cNvSpPr/>
          <p:nvPr/>
        </p:nvSpPr>
        <p:spPr>
          <a:xfrm>
            <a:off x="8101584" y="2423160"/>
            <a:ext cx="3419856" cy="3246120"/>
          </a:xfrm>
          <a:prstGeom prst="roundRect">
            <a:avLst>
              <a:gd name="adj" fmla="val 3380"/>
            </a:avLst>
          </a:prstGeom>
          <a:solidFill>
            <a:srgbClr val="F8E2C8"/>
          </a:solidFill>
          <a:ln/>
          <a:effectLst>
            <a:outerShdw sx="100000" sy="100000" kx="0" ky="0" algn="bl" rotWithShape="0" blurRad="101600" dist="25400" dir="2700000">
              <a:srgbClr val="000000">
                <a:alpha val="10000"/>
              </a:srgbClr>
            </a:outerShdw>
          </a:effectLst>
        </p:spPr>
      </p:sp>
      <p:sp>
        <p:nvSpPr>
          <p:cNvPr id="23" name="Shape 19"/>
          <p:cNvSpPr/>
          <p:nvPr/>
        </p:nvSpPr>
        <p:spPr>
          <a:xfrm>
            <a:off x="8467344" y="2770632"/>
            <a:ext cx="777240" cy="777240"/>
          </a:xfrm>
          <a:prstGeom prst="ellipse">
            <a:avLst/>
          </a:prstGeom>
          <a:solidFill>
            <a:srgbClr val="E8924A"/>
          </a:solidFill>
          <a:ln/>
        </p:spPr>
      </p:sp>
      <p:pic>
        <p:nvPicPr>
          <p:cNvPr id="2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0516" y="3003804"/>
            <a:ext cx="310896" cy="310896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9400032" y="2788920"/>
            <a:ext cx="19568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100" kern="0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Schritt 3</a:t>
            </a:r>
            <a:endParaRPr lang="en-US" sz="1050" dirty="0"/>
          </a:p>
        </p:txBody>
      </p:sp>
      <p:sp>
        <p:nvSpPr>
          <p:cNvPr id="26" name="Text 21"/>
          <p:cNvSpPr/>
          <p:nvPr/>
        </p:nvSpPr>
        <p:spPr>
          <a:xfrm>
            <a:off x="9400032" y="3044952"/>
            <a:ext cx="20482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KI &amp; Inhalt</a:t>
            </a:r>
            <a:endParaRPr lang="en-US" sz="1800" dirty="0"/>
          </a:p>
        </p:txBody>
      </p:sp>
      <p:sp>
        <p:nvSpPr>
          <p:cNvPr id="27" name="Text 22"/>
          <p:cNvSpPr/>
          <p:nvPr/>
        </p:nvSpPr>
        <p:spPr>
          <a:xfrm>
            <a:off x="8467344" y="3749040"/>
            <a:ext cx="27066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Recherche, Zusammenfassung und ein erster Textentwurf im passenden Ton.</a:t>
            </a:r>
            <a:endParaRPr lang="en-US" sz="1250" dirty="0"/>
          </a:p>
        </p:txBody>
      </p:sp>
      <p:sp>
        <p:nvSpPr>
          <p:cNvPr id="28" name="Text 23"/>
          <p:cNvSpPr/>
          <p:nvPr/>
        </p:nvSpPr>
        <p:spPr>
          <a:xfrm>
            <a:off x="8467344" y="4818888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100" kern="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BEIM MENSCHEN BLEIBT</a:t>
            </a:r>
            <a:endParaRPr lang="en-US" sz="900" dirty="0"/>
          </a:p>
        </p:txBody>
      </p:sp>
      <p:sp>
        <p:nvSpPr>
          <p:cNvPr id="29" name="Text 24"/>
          <p:cNvSpPr/>
          <p:nvPr/>
        </p:nvSpPr>
        <p:spPr>
          <a:xfrm>
            <a:off x="8467344" y="5056632"/>
            <a:ext cx="26883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Urteil, Echtheit &amp; Freigabe</a:t>
            </a:r>
            <a:endParaRPr lang="en-US" sz="1300" dirty="0"/>
          </a:p>
        </p:txBody>
      </p:sp>
      <p:sp>
        <p:nvSpPr>
          <p:cNvPr id="30" name="Text 25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31" name="Text 26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20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A234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82735" y="-1737360"/>
            <a:ext cx="4754880" cy="4754880"/>
          </a:xfrm>
          <a:prstGeom prst="ellipse">
            <a:avLst/>
          </a:prstGeom>
          <a:solidFill>
            <a:srgbClr val="1E1830"/>
          </a:solidFill>
          <a:ln/>
        </p:spPr>
      </p:sp>
      <p:sp>
        <p:nvSpPr>
          <p:cNvPr id="3" name="Shape 1"/>
          <p:cNvSpPr/>
          <p:nvPr/>
        </p:nvSpPr>
        <p:spPr>
          <a:xfrm>
            <a:off x="-1097280" y="5029200"/>
            <a:ext cx="3108960" cy="3108960"/>
          </a:xfrm>
          <a:prstGeom prst="ellipse">
            <a:avLst/>
          </a:prstGeom>
          <a:solidFill>
            <a:srgbClr val="E8924A">
              <a:alpha val="14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594360"/>
            <a:ext cx="1967789" cy="310896"/>
          </a:xfrm>
          <a:prstGeom prst="roundRect">
            <a:avLst>
              <a:gd name="adj" fmla="val 50000"/>
            </a:avLst>
          </a:prstGeom>
          <a:solidFill>
            <a:srgbClr val="6C5B9E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594360"/>
            <a:ext cx="196778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EFEA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ZENTRALE EINSICHT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640080" y="1554480"/>
            <a:ext cx="1005840" cy="1005840"/>
          </a:xfrm>
          <a:prstGeom prst="ellipse">
            <a:avLst/>
          </a:prstGeom>
          <a:solidFill>
            <a:srgbClr val="E8924A"/>
          </a:solidFill>
          <a:ln/>
          <a:effectLst>
            <a:outerShdw sx="100000" sy="100000" kx="0" ky="0" algn="bl" rotWithShape="0" blurRad="88900" dist="25400" dir="2700000">
              <a:srgbClr val="000000">
                <a:alpha val="14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1832" y="1856232"/>
            <a:ext cx="402336" cy="40233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2743200"/>
            <a:ext cx="106070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3400" b="1" dirty="0">
                <a:solidFill>
                  <a:srgbClr val="E892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KI ersetzt den Newsletter nicht – </a:t>
            </a:r>
            <a:pPr algn="l" indent="0" marL="0">
              <a:lnSpc>
                <a:spcPts val="42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sie übernimmt die wiederkehrende Handarbeit.</a:t>
            </a:r>
            <a:endParaRPr lang="en-US" sz="3400" dirty="0"/>
          </a:p>
        </p:txBody>
      </p:sp>
      <p:sp>
        <p:nvSpPr>
          <p:cNvPr id="9" name="Text 6"/>
          <p:cNvSpPr/>
          <p:nvPr/>
        </p:nvSpPr>
        <p:spPr>
          <a:xfrm>
            <a:off x="640080" y="443484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beim Menschen bleibt, ist das, was Maschinen nicht zuverlässig leisten: das Urteil über Relevanz, die Echtheit der eigenen Stimme und die Verantwortung für das, was am Ende verschickt wird.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AE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20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1631290" cy="310896"/>
          </a:xfrm>
          <a:prstGeom prst="roundRect">
            <a:avLst>
              <a:gd name="adj" fmla="val 50000"/>
            </a:avLst>
          </a:prstGeom>
          <a:solidFill>
            <a:srgbClr val="F8E2C8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63129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50" kern="0" dirty="0">
                <a:solidFill>
                  <a:srgbClr val="C974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 1 · PRINZIP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40080" y="841248"/>
            <a:ext cx="10911535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30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Human-in-the-Loop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627632"/>
            <a:ext cx="104241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Zusammenspiel hat einen Namen. Es zieht sich durch den ganzen Kurs – und durch jeden guten KI-Ablauf.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2514600"/>
            <a:ext cx="4983480" cy="2788920"/>
          </a:xfrm>
          <a:prstGeom prst="roundRect">
            <a:avLst>
              <a:gd name="adj" fmla="val 3934"/>
            </a:avLst>
          </a:prstGeom>
          <a:solidFill>
            <a:srgbClr val="F4F1F9"/>
          </a:solidFill>
          <a:ln/>
          <a:effectLst>
            <a:outerShdw sx="100000" sy="100000" kx="0" ky="0" algn="bl" rotWithShape="0" blurRad="101600" dist="25400" dir="27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051560" y="2926080"/>
            <a:ext cx="914400" cy="914400"/>
          </a:xfrm>
          <a:prstGeom prst="ellipse">
            <a:avLst/>
          </a:prstGeom>
          <a:solidFill>
            <a:srgbClr val="6C5B9E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5880" y="3200400"/>
            <a:ext cx="365760" cy="3657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51560" y="4023360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Die KI erledigt die Arbeit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1051560" y="4507992"/>
            <a:ext cx="4206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Recherchieren, zusammenfassen, einen ersten Entwurf liefern – schnell und unermüdlich, Ausgabe für Ausgabe.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5824728" y="3497580"/>
            <a:ext cx="822960" cy="822960"/>
          </a:xfrm>
          <a:prstGeom prst="ellipse">
            <a:avLst/>
          </a:prstGeom>
          <a:solidFill>
            <a:srgbClr val="E8924A"/>
          </a:solidFill>
          <a:ln/>
          <a:effectLst>
            <a:outerShdw sx="100000" sy="100000" kx="0" ky="0" algn="bl" rotWithShape="0" blurRad="88900" dist="25400" dir="2700000">
              <a:srgbClr val="000000">
                <a:alpha val="14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16" y="3744468"/>
            <a:ext cx="329184" cy="32918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040880" y="2514600"/>
            <a:ext cx="4983480" cy="2788920"/>
          </a:xfrm>
          <a:prstGeom prst="roundRect">
            <a:avLst>
              <a:gd name="adj" fmla="val 3934"/>
            </a:avLst>
          </a:prstGeom>
          <a:solidFill>
            <a:srgbClr val="F8E2C8"/>
          </a:solidFill>
          <a:ln/>
          <a:effectLst>
            <a:outerShdw sx="100000" sy="100000" kx="0" ky="0" algn="bl" rotWithShape="0" blurRad="101600" dist="25400" dir="2700000">
              <a:srgbClr val="000000">
                <a:alpha val="1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7452360" y="2926080"/>
            <a:ext cx="914400" cy="914400"/>
          </a:xfrm>
          <a:prstGeom prst="ellipse">
            <a:avLst/>
          </a:prstGeom>
          <a:solidFill>
            <a:srgbClr val="E8924A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6680" y="3200400"/>
            <a:ext cx="365760" cy="36576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452360" y="4023360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2A234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Ein Mensch prüft &amp; gibt frei</a:t>
            </a:r>
            <a:endParaRPr lang="en-US" sz="1900" dirty="0"/>
          </a:p>
        </p:txBody>
      </p:sp>
      <p:sp>
        <p:nvSpPr>
          <p:cNvPr id="17" name="Text 12"/>
          <p:cNvSpPr/>
          <p:nvPr/>
        </p:nvSpPr>
        <p:spPr>
          <a:xfrm>
            <a:off x="7452360" y="4507992"/>
            <a:ext cx="4206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2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Fakten und Ton kontrollieren, Details anpassen, Verantwortung übernehmen – bevor etwas das Haus verlässt.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640080" y="566928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A23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Kurz: </a:t>
            </a:r>
            <a:pPr algn="ctr" indent="0" marL="0">
              <a:buNone/>
            </a:pPr>
            <a:r>
              <a:rPr lang="en-US" sz="14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 KI arbeitet, der Mensch entscheidet. Dieses Prinzip macht KI-Newsletter erst vertrauenswürdig.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640080" y="64008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KI-gestützte Newsletter  ·  AI Literacy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9722815" y="640080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E6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20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KI-gestützte Newsletter — Kursvorschau</dc:title>
  <dc:subject>PptxGenJS Presentation</dc:subject>
  <dc:creator>MWP Treuhand AG — AI Literacy</dc:creator>
  <cp:lastModifiedBy>MWP Treuhand AG — AI Literacy</cp:lastModifiedBy>
  <cp:revision>1</cp:revision>
  <dcterms:created xsi:type="dcterms:W3CDTF">2026-06-20T16:08:20Z</dcterms:created>
  <dcterms:modified xsi:type="dcterms:W3CDTF">2026-06-20T16:08:20Z</dcterms:modified>
</cp:coreProperties>
</file>